
<file path=[Content_Types].xml><?xml version="1.0" encoding="utf-8"?>
<Types xmlns="http://schemas.openxmlformats.org/package/2006/content-types">
  <Default Extension="xml" ContentType="application/xml"/>
  <Default Extension="mov" ContentType="video/unknown"/>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handoutMasterIdLst>
    <p:handoutMasterId r:id="rId31"/>
  </p:handoutMasterIdLst>
  <p:sldIdLst>
    <p:sldId id="257" r:id="rId2"/>
    <p:sldId id="269" r:id="rId3"/>
    <p:sldId id="258" r:id="rId4"/>
    <p:sldId id="260" r:id="rId5"/>
    <p:sldId id="270" r:id="rId6"/>
    <p:sldId id="272" r:id="rId7"/>
    <p:sldId id="273" r:id="rId8"/>
    <p:sldId id="271" r:id="rId9"/>
    <p:sldId id="274" r:id="rId10"/>
    <p:sldId id="278" r:id="rId11"/>
    <p:sldId id="262" r:id="rId12"/>
    <p:sldId id="263" r:id="rId13"/>
    <p:sldId id="261" r:id="rId14"/>
    <p:sldId id="279" r:id="rId15"/>
    <p:sldId id="280" r:id="rId16"/>
    <p:sldId id="281" r:id="rId17"/>
    <p:sldId id="276" r:id="rId18"/>
    <p:sldId id="275" r:id="rId19"/>
    <p:sldId id="277" r:id="rId20"/>
    <p:sldId id="264" r:id="rId21"/>
    <p:sldId id="265" r:id="rId22"/>
    <p:sldId id="266" r:id="rId23"/>
    <p:sldId id="267" r:id="rId24"/>
    <p:sldId id="268" r:id="rId25"/>
    <p:sldId id="282" r:id="rId26"/>
    <p:sldId id="283" r:id="rId27"/>
    <p:sldId id="284" r:id="rId28"/>
    <p:sldId id="285" r:id="rId29"/>
  </p:sldIdLst>
  <p:sldSz cx="12192000" cy="68580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080E36A6-70A9-4945-848C-B3A7513C4E52}">
  <a:tblStyle styleId="{080E36A6-70A9-4945-848C-B3A7513C4E52}" styleName="Table_0">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BF3F9"/>
          </a:solidFill>
        </a:fill>
      </a:tcStyle>
    </a:wholeTbl>
    <a:band1H>
      <a:tcStyle>
        <a:tcBdr/>
        <a:fill>
          <a:solidFill>
            <a:srgbClr val="D3E5F3"/>
          </a:solidFill>
        </a:fill>
      </a:tcStyle>
    </a:band1H>
    <a:band1V>
      <a:tcStyle>
        <a:tcBdr/>
        <a:fill>
          <a:solidFill>
            <a:srgbClr val="D3E5F3"/>
          </a:solidFill>
        </a:fill>
      </a:tcStyle>
    </a:band1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2"/>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2"/>
          </a:solidFill>
        </a:fill>
      </a:tcStyle>
    </a:firstRow>
  </a:tblStyle>
  <a:tblStyle styleId="{C0ADF893-91BB-4E1B-B7E9-340C5AC409B7}" styleName="Table_1">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BF3F9"/>
          </a:solidFill>
        </a:fill>
      </a:tcStyle>
    </a:wholeTbl>
    <a:band1H>
      <a:tcStyle>
        <a:tcBdr/>
        <a:fill>
          <a:solidFill>
            <a:srgbClr val="D3E5F3"/>
          </a:solidFill>
        </a:fill>
      </a:tcStyle>
    </a:band1H>
    <a:band1V>
      <a:tcStyle>
        <a:tcBdr/>
        <a:fill>
          <a:solidFill>
            <a:srgbClr val="D3E5F3"/>
          </a:solidFill>
        </a:fill>
      </a:tcStyle>
    </a:band1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2"/>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2"/>
          </a:solidFill>
        </a:fill>
      </a:tcStyle>
    </a:firstRow>
  </a:tblStyle>
  <a:tblStyle styleId="{6D93082E-F1F6-40E0-A333-10606F1DEC80}" styleName="Table_2">
    <a:wholeTbl>
      <a:tcTxStyle b="off" i="off">
        <a:font>
          <a:latin typeface="Calibri"/>
          <a:ea typeface="Calibri"/>
          <a:cs typeface="Calibri"/>
        </a:font>
        <a:schemeClr val="dk1"/>
      </a:tcTxStyle>
      <a:tcStyle>
        <a:tcBdr>
          <a:left>
            <a:ln w="12700" cap="flat">
              <a:solidFill>
                <a:schemeClr val="dk1"/>
              </a:solidFill>
              <a:prstDash val="solid"/>
              <a:round/>
              <a:headEnd type="none" w="med" len="med"/>
              <a:tailEnd type="none" w="med" len="med"/>
            </a:ln>
          </a:left>
          <a:right>
            <a:ln w="12700" cap="flat">
              <a:solidFill>
                <a:schemeClr val="dk1"/>
              </a:solidFill>
              <a:prstDash val="solid"/>
              <a:round/>
              <a:headEnd type="none" w="med" len="med"/>
              <a:tailEnd type="none" w="med" len="med"/>
            </a:ln>
          </a:right>
          <a:top>
            <a:ln w="12700" cap="flat">
              <a:solidFill>
                <a:schemeClr val="dk1"/>
              </a:solidFill>
              <a:prstDash val="solid"/>
              <a:round/>
              <a:headEnd type="none" w="med" len="med"/>
              <a:tailEnd type="none" w="med" len="med"/>
            </a:ln>
          </a:top>
          <a:bottom>
            <a:ln w="12700" cap="flat">
              <a:solidFill>
                <a:schemeClr val="dk1"/>
              </a:solidFill>
              <a:prstDash val="solid"/>
              <a:round/>
              <a:headEnd type="none" w="med" len="med"/>
              <a:tailEnd type="none" w="med" len="med"/>
            </a:ln>
          </a:bottom>
          <a:insideH>
            <a:ln w="12700" cap="flat">
              <a:solidFill>
                <a:schemeClr val="dk1"/>
              </a:solidFill>
              <a:prstDash val="solid"/>
              <a:round/>
              <a:headEnd type="none" w="med" len="med"/>
              <a:tailEnd type="none" w="med" len="med"/>
            </a:ln>
          </a:insideH>
          <a:insideV>
            <a:ln w="12700" cap="flat">
              <a:solidFill>
                <a:schemeClr val="dk1"/>
              </a:solidFill>
              <a:prstDash val="solid"/>
              <a:round/>
              <a:headEnd type="none" w="med" len="med"/>
              <a:tailEnd type="none" w="med" len="med"/>
            </a:ln>
          </a:insideV>
        </a:tcBdr>
        <a:fill>
          <a:solidFill>
            <a:srgbClr val="FFFFFF">
              <a:alpha val="0"/>
            </a:srgbClr>
          </a:solidFill>
        </a:fill>
      </a:tcStyle>
    </a:wholeTbl>
  </a:tblStyle>
  <a:tblStyle styleId="{B9FC322B-4759-4E84-803F-08BC7E7DC632}" styleName="Table_3">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AF7FC"/>
          </a:solidFill>
        </a:fill>
      </a:tcStyle>
    </a:wholeTbl>
    <a:band1H>
      <a:tcStyle>
        <a:tcBdr/>
        <a:fill>
          <a:solidFill>
            <a:srgbClr val="D1EEF9"/>
          </a:solidFill>
        </a:fill>
      </a:tcStyle>
    </a:band1H>
    <a:band1V>
      <a:tcStyle>
        <a:tcBdr/>
        <a:fill>
          <a:solidFill>
            <a:srgbClr val="D1EEF9"/>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1"/>
          </a:solidFill>
        </a:fill>
      </a:tcStyle>
    </a:firstRow>
  </a:tblStyle>
  <a:tblStyle styleId="{FF63D380-9774-46F4-BCC4-F959ADD69919}" styleName="Table_4">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BF3F9"/>
          </a:solidFill>
        </a:fill>
      </a:tcStyle>
    </a:wholeTbl>
    <a:band1H>
      <a:tcStyle>
        <a:tcBdr/>
        <a:fill>
          <a:solidFill>
            <a:srgbClr val="D3E5F3"/>
          </a:solidFill>
        </a:fill>
      </a:tcStyle>
    </a:band1H>
    <a:band1V>
      <a:tcStyle>
        <a:tcBdr/>
        <a:fill>
          <a:solidFill>
            <a:srgbClr val="D3E5F3"/>
          </a:solidFill>
        </a:fill>
      </a:tcStyle>
    </a:band1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2"/>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2"/>
          </a:solidFill>
        </a:fill>
      </a:tcStyle>
    </a:firstRow>
  </a:tblStyle>
  <a:tblStyle styleId="{94F2FE08-2410-4A8F-A2DF-650A4CE5E96D}" styleName="Table_5">
    <a:wholeTbl>
      <a:tcTxStyle b="off" i="off">
        <a:font>
          <a:latin typeface="Calibri"/>
          <a:ea typeface="Calibri"/>
          <a:cs typeface="Calibri"/>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BF3F9"/>
          </a:solidFill>
        </a:fill>
      </a:tcStyle>
    </a:wholeTbl>
    <a:band1H>
      <a:tcStyle>
        <a:tcBdr/>
        <a:fill>
          <a:solidFill>
            <a:srgbClr val="D3E5F3"/>
          </a:solidFill>
        </a:fill>
      </a:tcStyle>
    </a:band1H>
    <a:band1V>
      <a:tcStyle>
        <a:tcBdr/>
        <a:fill>
          <a:solidFill>
            <a:srgbClr val="D3E5F3"/>
          </a:solidFill>
        </a:fill>
      </a:tcStyle>
    </a:band1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a:solidFill>
                <a:schemeClr val="lt1"/>
              </a:solidFill>
              <a:prstDash val="solid"/>
              <a:round/>
              <a:headEnd type="none" w="med" len="med"/>
              <a:tailEnd type="none" w="med" len="med"/>
            </a:ln>
          </a:top>
        </a:tcBdr>
        <a:fill>
          <a:solidFill>
            <a:schemeClr val="accent2"/>
          </a:solidFill>
        </a:fill>
      </a:tcStyle>
    </a:lastRow>
    <a:firstRow>
      <a:tcTxStyle b="on" i="off">
        <a:font>
          <a:latin typeface="Calibri"/>
          <a:ea typeface="Calibri"/>
          <a:cs typeface="Calibri"/>
        </a:font>
        <a:schemeClr val="lt1"/>
      </a:tcTxStyle>
      <a:tcStyle>
        <a:tcBdr>
          <a:bottom>
            <a:ln w="38100" cap="flat">
              <a:solidFill>
                <a:schemeClr val="lt1"/>
              </a:solidFill>
              <a:prstDash val="solid"/>
              <a:round/>
              <a:headEnd type="none" w="med" len="med"/>
              <a:tailEnd type="none" w="med" len="med"/>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16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9A4AB0-7363-1943-968C-707EFAB8FA5E}" type="datetimeFigureOut">
              <a:rPr lang="en-US" smtClean="0"/>
              <a:t>5/16/15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56BB7BA-3F8C-BA43-89A7-BFEC4EF7E041}" type="slidenum">
              <a:rPr lang="en-US" smtClean="0"/>
              <a:t>‹#›</a:t>
            </a:fld>
            <a:endParaRPr lang="en-US"/>
          </a:p>
        </p:txBody>
      </p:sp>
    </p:spTree>
    <p:extLst>
      <p:ext uri="{BB962C8B-B14F-4D97-AF65-F5344CB8AC3E}">
        <p14:creationId xmlns:p14="http://schemas.microsoft.com/office/powerpoint/2010/main" val="24979269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 name="Shape 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lvl1pPr marL="0" marR="0" indent="0" algn="r" rtl="0">
              <a:spcBef>
                <a:spcPts val="0"/>
              </a:spcBef>
              <a:buNone/>
              <a:defRPr sz="1200" b="0" i="0" u="none" strike="noStrike" cap="none" baseline="0">
                <a:solidFill>
                  <a:schemeClr val="dk1"/>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extLst>
      <p:ext uri="{BB962C8B-B14F-4D97-AF65-F5344CB8AC3E}">
        <p14:creationId xmlns:p14="http://schemas.microsoft.com/office/powerpoint/2010/main" val="3647511694"/>
      </p:ext>
    </p:extLst>
  </p:cSld>
  <p:clrMap bg1="lt1" tx1="dk1" bg2="dk2" tx2="lt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lvl="0" indent="0">
              <a:spcBef>
                <a:spcPts val="0"/>
              </a:spcBef>
              <a:buSzPct val="25000"/>
              <a:buNone/>
            </a:pPr>
            <a:fld id="{00000000-1234-1234-1234-123412341234}" type="slidenum">
              <a:rPr lang="en-US" smtClean="0"/>
              <a:t>2</a:t>
            </a:fld>
            <a:endParaRPr lang="en-US"/>
          </a:p>
        </p:txBody>
      </p:sp>
    </p:spTree>
    <p:extLst>
      <p:ext uri="{BB962C8B-B14F-4D97-AF65-F5344CB8AC3E}">
        <p14:creationId xmlns:p14="http://schemas.microsoft.com/office/powerpoint/2010/main" val="1252369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13" name="Shape 11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r>
              <a:rPr lang="en" sz="1800" b="0" i="0" u="none" strike="noStrike" cap="none" baseline="0" dirty="0">
                <a:latin typeface="Arial"/>
                <a:ea typeface="Arial"/>
                <a:cs typeface="Arial"/>
                <a:sym typeface="Arial"/>
              </a:rPr>
              <a:t>Project Planning – Scope of the project is defined</a:t>
            </a:r>
          </a:p>
          <a:p>
            <a:pPr marL="0" marR="0" lvl="0" indent="0" algn="l" rtl="0">
              <a:spcBef>
                <a:spcPts val="0"/>
              </a:spcBef>
              <a:buSzPct val="25000"/>
              <a:buFont typeface="Arial"/>
              <a:buNone/>
            </a:pPr>
            <a:r>
              <a:rPr lang="en" sz="1800" b="0" i="0" u="none" strike="noStrike" cap="none" baseline="0" dirty="0">
                <a:latin typeface="Arial"/>
                <a:ea typeface="Arial"/>
                <a:cs typeface="Arial"/>
                <a:sym typeface="Arial"/>
              </a:rPr>
              <a:t>Business Requirements Definition – What are the Questions that the business needs to get answered, Detail Requirements Gathering</a:t>
            </a:r>
          </a:p>
          <a:p>
            <a:pPr marL="0" marR="0" lvl="0" indent="0" algn="l" rtl="0">
              <a:spcBef>
                <a:spcPts val="0"/>
              </a:spcBef>
              <a:buSzPct val="25000"/>
              <a:buFont typeface="Arial"/>
              <a:buNone/>
            </a:pPr>
            <a:r>
              <a:rPr lang="en" sz="1800" b="0" i="0" u="none" strike="noStrike" cap="none" baseline="0" dirty="0">
                <a:latin typeface="Arial"/>
                <a:ea typeface="Arial"/>
                <a:cs typeface="Arial"/>
                <a:sym typeface="Arial"/>
              </a:rPr>
              <a:t>In our example the Company OrgX wants to know which clients are more profitable than others, How much do the employees cost us and do we have optimum utilization of our resources.</a:t>
            </a:r>
          </a:p>
          <a:p>
            <a:pPr marL="0" marR="0" lvl="0" indent="0" algn="l" rtl="0">
              <a:spcBef>
                <a:spcPts val="0"/>
              </a:spcBef>
              <a:buSzPct val="25000"/>
              <a:buFont typeface="Arial"/>
              <a:buNone/>
            </a:pPr>
            <a:r>
              <a:rPr lang="en" sz="1800" b="0" i="0" u="none" strike="noStrike" cap="none" baseline="0" dirty="0">
                <a:latin typeface="Arial"/>
                <a:ea typeface="Arial"/>
                <a:cs typeface="Arial"/>
                <a:sym typeface="Arial"/>
              </a:rPr>
              <a:t>Dimensional Modelling – We build the Bus Matrix b</a:t>
            </a:r>
          </a:p>
          <a:p>
            <a:pPr marL="0" marR="0" lvl="0" indent="0" algn="l" rtl="0">
              <a:spcBef>
                <a:spcPts val="0"/>
              </a:spcBef>
              <a:buFont typeface="Arial"/>
              <a:buNone/>
            </a:pPr>
            <a:endParaRPr sz="1800" b="0" i="0" u="none" strike="noStrike" cap="none" baseline="0" dirty="0">
              <a:latin typeface="Arial"/>
              <a:ea typeface="Arial"/>
              <a:cs typeface="Arial"/>
              <a:sym typeface="Arial"/>
            </a:endParaRPr>
          </a:p>
          <a:p>
            <a:pPr marL="0" marR="0" lvl="0" indent="0" algn="l" rtl="0">
              <a:spcBef>
                <a:spcPts val="0"/>
              </a:spcBef>
              <a:buFont typeface="Arial"/>
              <a:buNone/>
            </a:pPr>
            <a:endParaRPr sz="1800" b="0" i="0" u="none" strike="noStrike" cap="none" baseline="0" dirty="0"/>
          </a:p>
          <a:p>
            <a:pPr marL="0" marR="0" lvl="0" indent="0" algn="l" rtl="0">
              <a:spcBef>
                <a:spcPts val="0"/>
              </a:spcBef>
              <a:buFont typeface="Arial"/>
              <a:buNone/>
            </a:pPr>
            <a:endParaRPr sz="1800" b="0" i="0" u="none" strike="noStrike" cap="none" baseline="0" dirty="0"/>
          </a:p>
          <a:p>
            <a:pPr marL="0" marR="0" lvl="0" indent="0" algn="l" rtl="0">
              <a:spcBef>
                <a:spcPts val="0"/>
              </a:spcBef>
              <a:buFont typeface="Arial"/>
              <a:buNone/>
            </a:pPr>
            <a:endParaRPr sz="1800" b="0" i="0" u="none" strike="noStrike" cap="none" baseline="0" dirty="0"/>
          </a:p>
          <a:p>
            <a:pPr lvl="0" rtl="0">
              <a:spcBef>
                <a:spcPts val="0"/>
              </a:spcBef>
              <a:buNone/>
            </a:pPr>
            <a:endParaRPr sz="1800" b="0" i="0" u="none" strike="noStrike" cap="none" baseline="0" dirty="0"/>
          </a:p>
        </p:txBody>
      </p:sp>
      <p:sp>
        <p:nvSpPr>
          <p:cNvPr id="114" name="Shape 114"/>
          <p:cNvSpPr txBox="1"/>
          <p:nvPr/>
        </p:nvSpPr>
        <p:spPr>
          <a:xfrm>
            <a:off x="3884612" y="8685211"/>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Rambla"/>
              <a:buNone/>
            </a:pPr>
            <a:fld id="{00000000-1234-1234-1234-123412341234}" type="slidenum">
              <a:rPr lang="en" sz="1800" b="0" i="0" u="none" strike="noStrike" cap="none" baseline="0">
                <a:solidFill>
                  <a:srgbClr val="000000"/>
                </a:solidFill>
                <a:latin typeface="Rambla"/>
                <a:ea typeface="Rambla"/>
                <a:cs typeface="Rambla"/>
                <a:sym typeface="Rambla"/>
              </a:rPr>
              <a:t>4</a:t>
            </a:fld>
            <a:endParaRPr lang="en" sz="1800" b="0" i="0" u="none" strike="noStrike" cap="none" baseline="0">
              <a:solidFill>
                <a:srgbClr val="000000"/>
              </a:solidFill>
              <a:latin typeface="Rambla"/>
              <a:ea typeface="Rambla"/>
              <a:cs typeface="Rambla"/>
              <a:sym typeface="Rambl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097279" y="286603"/>
            <a:ext cx="10058399" cy="1450756"/>
          </a:xfrm>
          <a:prstGeom prst="rect">
            <a:avLst/>
          </a:prstGeom>
          <a:noFill/>
          <a:ln>
            <a:noFill/>
          </a:ln>
        </p:spPr>
        <p:txBody>
          <a:bodyPr lIns="91425" tIns="91425" rIns="91425" bIns="91425" anchor="b" anchorCtr="0"/>
          <a:lstStyle>
            <a:lvl1pPr algn="l" rtl="0">
              <a:lnSpc>
                <a:spcPct val="85000"/>
              </a:lnSpc>
              <a:spcBef>
                <a:spcPts val="0"/>
              </a:spcBef>
              <a:buClr>
                <a:srgbClr val="3F3F3F"/>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3" name="Shape 43"/>
          <p:cNvSpPr txBox="1">
            <a:spLocks noGrp="1"/>
          </p:cNvSpPr>
          <p:nvPr>
            <p:ph type="body" idx="1"/>
          </p:nvPr>
        </p:nvSpPr>
        <p:spPr>
          <a:xfrm>
            <a:off x="1097279" y="1845733"/>
            <a:ext cx="4937760" cy="4023360"/>
          </a:xfrm>
          <a:prstGeom prst="rect">
            <a:avLst/>
          </a:prstGeom>
          <a:noFill/>
          <a:ln>
            <a:noFill/>
          </a:ln>
        </p:spPr>
        <p:txBody>
          <a:bodyPr lIns="91425" tIns="91425" rIns="91425" bIns="91425" anchor="t" anchorCtr="0"/>
          <a:lstStyle>
            <a:lvl1pPr marL="91440" indent="35560" algn="l" rtl="0">
              <a:lnSpc>
                <a:spcPct val="90000"/>
              </a:lnSpc>
              <a:spcBef>
                <a:spcPts val="1200"/>
              </a:spcBef>
              <a:spcAft>
                <a:spcPts val="200"/>
              </a:spcAft>
              <a:buClr>
                <a:schemeClr val="accent1"/>
              </a:buClr>
              <a:buFont typeface="Calibri"/>
              <a:buChar char=" "/>
              <a:defRPr/>
            </a:lvl1pPr>
            <a:lvl2pPr marL="384048" indent="-79248" algn="l" rtl="0">
              <a:lnSpc>
                <a:spcPct val="90000"/>
              </a:lnSpc>
              <a:spcBef>
                <a:spcPts val="200"/>
              </a:spcBef>
              <a:spcAft>
                <a:spcPts val="400"/>
              </a:spcAft>
              <a:buClr>
                <a:schemeClr val="accent1"/>
              </a:buClr>
              <a:buFont typeface="Calibri"/>
              <a:buChar char="◦"/>
              <a:defRPr/>
            </a:lvl2pPr>
            <a:lvl3pPr marL="566928" indent="-97027" algn="l" rtl="0">
              <a:lnSpc>
                <a:spcPct val="90000"/>
              </a:lnSpc>
              <a:spcBef>
                <a:spcPts val="200"/>
              </a:spcBef>
              <a:spcAft>
                <a:spcPts val="400"/>
              </a:spcAft>
              <a:buClr>
                <a:schemeClr val="accent1"/>
              </a:buClr>
              <a:buFont typeface="Calibri"/>
              <a:buChar char="◦"/>
              <a:defRPr/>
            </a:lvl3pPr>
            <a:lvl4pPr marL="749808" indent="-102108" algn="l" rtl="0">
              <a:lnSpc>
                <a:spcPct val="90000"/>
              </a:lnSpc>
              <a:spcBef>
                <a:spcPts val="200"/>
              </a:spcBef>
              <a:spcAft>
                <a:spcPts val="400"/>
              </a:spcAft>
              <a:buClr>
                <a:schemeClr val="accent1"/>
              </a:buClr>
              <a:buFont typeface="Calibri"/>
              <a:buChar char="◦"/>
              <a:defRPr/>
            </a:lvl4pPr>
            <a:lvl5pPr marL="932688" indent="-94488" algn="l" rtl="0">
              <a:lnSpc>
                <a:spcPct val="90000"/>
              </a:lnSpc>
              <a:spcBef>
                <a:spcPts val="200"/>
              </a:spcBef>
              <a:spcAft>
                <a:spcPts val="400"/>
              </a:spcAft>
              <a:buClr>
                <a:schemeClr val="accent1"/>
              </a:buClr>
              <a:buFont typeface="Calibri"/>
              <a:buChar char="◦"/>
              <a:defRPr/>
            </a:lvl5pPr>
            <a:lvl6pPr marL="1100000" indent="-147500" algn="l" rtl="0">
              <a:lnSpc>
                <a:spcPct val="90000"/>
              </a:lnSpc>
              <a:spcBef>
                <a:spcPts val="200"/>
              </a:spcBef>
              <a:spcAft>
                <a:spcPts val="400"/>
              </a:spcAft>
              <a:buClr>
                <a:schemeClr val="accent1"/>
              </a:buClr>
              <a:buFont typeface="Calibri"/>
              <a:buChar char="◦"/>
              <a:defRPr/>
            </a:lvl6pPr>
            <a:lvl7pPr marL="1300000" indent="-144300" algn="l" rtl="0">
              <a:lnSpc>
                <a:spcPct val="90000"/>
              </a:lnSpc>
              <a:spcBef>
                <a:spcPts val="200"/>
              </a:spcBef>
              <a:spcAft>
                <a:spcPts val="400"/>
              </a:spcAft>
              <a:buClr>
                <a:schemeClr val="accent1"/>
              </a:buClr>
              <a:buFont typeface="Calibri"/>
              <a:buChar char="◦"/>
              <a:defRPr/>
            </a:lvl7pPr>
            <a:lvl8pPr marL="1500000" indent="-141100" algn="l" rtl="0">
              <a:lnSpc>
                <a:spcPct val="90000"/>
              </a:lnSpc>
              <a:spcBef>
                <a:spcPts val="200"/>
              </a:spcBef>
              <a:spcAft>
                <a:spcPts val="400"/>
              </a:spcAft>
              <a:buClr>
                <a:schemeClr val="accent1"/>
              </a:buClr>
              <a:buFont typeface="Calibri"/>
              <a:buChar char="◦"/>
              <a:defRPr/>
            </a:lvl8pPr>
            <a:lvl9pPr marL="1699999" indent="-150599" algn="l" rtl="0">
              <a:lnSpc>
                <a:spcPct val="90000"/>
              </a:lnSpc>
              <a:spcBef>
                <a:spcPts val="200"/>
              </a:spcBef>
              <a:spcAft>
                <a:spcPts val="400"/>
              </a:spcAft>
              <a:buClr>
                <a:schemeClr val="accent1"/>
              </a:buClr>
              <a:buFont typeface="Calibri"/>
              <a:buChar char="◦"/>
              <a:defRPr/>
            </a:lvl9pPr>
          </a:lstStyle>
          <a:p>
            <a:endParaRPr/>
          </a:p>
        </p:txBody>
      </p:sp>
      <p:sp>
        <p:nvSpPr>
          <p:cNvPr id="44" name="Shape 44"/>
          <p:cNvSpPr txBox="1">
            <a:spLocks noGrp="1"/>
          </p:cNvSpPr>
          <p:nvPr>
            <p:ph type="body" idx="2"/>
          </p:nvPr>
        </p:nvSpPr>
        <p:spPr>
          <a:xfrm>
            <a:off x="6217919" y="1845734"/>
            <a:ext cx="4937760" cy="4023360"/>
          </a:xfrm>
          <a:prstGeom prst="rect">
            <a:avLst/>
          </a:prstGeom>
          <a:noFill/>
          <a:ln>
            <a:noFill/>
          </a:ln>
        </p:spPr>
        <p:txBody>
          <a:bodyPr lIns="91425" tIns="91425" rIns="91425" bIns="91425" anchor="t" anchorCtr="0"/>
          <a:lstStyle>
            <a:lvl1pPr marL="91440" indent="35560" algn="l" rtl="0">
              <a:lnSpc>
                <a:spcPct val="90000"/>
              </a:lnSpc>
              <a:spcBef>
                <a:spcPts val="1200"/>
              </a:spcBef>
              <a:spcAft>
                <a:spcPts val="200"/>
              </a:spcAft>
              <a:buClr>
                <a:schemeClr val="accent1"/>
              </a:buClr>
              <a:buFont typeface="Calibri"/>
              <a:buChar char=" "/>
              <a:defRPr/>
            </a:lvl1pPr>
            <a:lvl2pPr marL="384048" indent="-79248" algn="l" rtl="0">
              <a:lnSpc>
                <a:spcPct val="90000"/>
              </a:lnSpc>
              <a:spcBef>
                <a:spcPts val="200"/>
              </a:spcBef>
              <a:spcAft>
                <a:spcPts val="400"/>
              </a:spcAft>
              <a:buClr>
                <a:schemeClr val="accent1"/>
              </a:buClr>
              <a:buFont typeface="Calibri"/>
              <a:buChar char="◦"/>
              <a:defRPr/>
            </a:lvl2pPr>
            <a:lvl3pPr marL="566928" indent="-97027" algn="l" rtl="0">
              <a:lnSpc>
                <a:spcPct val="90000"/>
              </a:lnSpc>
              <a:spcBef>
                <a:spcPts val="200"/>
              </a:spcBef>
              <a:spcAft>
                <a:spcPts val="400"/>
              </a:spcAft>
              <a:buClr>
                <a:schemeClr val="accent1"/>
              </a:buClr>
              <a:buFont typeface="Calibri"/>
              <a:buChar char="◦"/>
              <a:defRPr/>
            </a:lvl3pPr>
            <a:lvl4pPr marL="749808" indent="-102108" algn="l" rtl="0">
              <a:lnSpc>
                <a:spcPct val="90000"/>
              </a:lnSpc>
              <a:spcBef>
                <a:spcPts val="200"/>
              </a:spcBef>
              <a:spcAft>
                <a:spcPts val="400"/>
              </a:spcAft>
              <a:buClr>
                <a:schemeClr val="accent1"/>
              </a:buClr>
              <a:buFont typeface="Calibri"/>
              <a:buChar char="◦"/>
              <a:defRPr/>
            </a:lvl4pPr>
            <a:lvl5pPr marL="932688" indent="-94488" algn="l" rtl="0">
              <a:lnSpc>
                <a:spcPct val="90000"/>
              </a:lnSpc>
              <a:spcBef>
                <a:spcPts val="200"/>
              </a:spcBef>
              <a:spcAft>
                <a:spcPts val="400"/>
              </a:spcAft>
              <a:buClr>
                <a:schemeClr val="accent1"/>
              </a:buClr>
              <a:buFont typeface="Calibri"/>
              <a:buChar char="◦"/>
              <a:defRPr/>
            </a:lvl5pPr>
            <a:lvl6pPr marL="1100000" indent="-147500" algn="l" rtl="0">
              <a:lnSpc>
                <a:spcPct val="90000"/>
              </a:lnSpc>
              <a:spcBef>
                <a:spcPts val="200"/>
              </a:spcBef>
              <a:spcAft>
                <a:spcPts val="400"/>
              </a:spcAft>
              <a:buClr>
                <a:schemeClr val="accent1"/>
              </a:buClr>
              <a:buFont typeface="Calibri"/>
              <a:buChar char="◦"/>
              <a:defRPr/>
            </a:lvl6pPr>
            <a:lvl7pPr marL="1300000" indent="-144300" algn="l" rtl="0">
              <a:lnSpc>
                <a:spcPct val="90000"/>
              </a:lnSpc>
              <a:spcBef>
                <a:spcPts val="200"/>
              </a:spcBef>
              <a:spcAft>
                <a:spcPts val="400"/>
              </a:spcAft>
              <a:buClr>
                <a:schemeClr val="accent1"/>
              </a:buClr>
              <a:buFont typeface="Calibri"/>
              <a:buChar char="◦"/>
              <a:defRPr/>
            </a:lvl7pPr>
            <a:lvl8pPr marL="1500000" indent="-141100" algn="l" rtl="0">
              <a:lnSpc>
                <a:spcPct val="90000"/>
              </a:lnSpc>
              <a:spcBef>
                <a:spcPts val="200"/>
              </a:spcBef>
              <a:spcAft>
                <a:spcPts val="400"/>
              </a:spcAft>
              <a:buClr>
                <a:schemeClr val="accent1"/>
              </a:buClr>
              <a:buFont typeface="Calibri"/>
              <a:buChar char="◦"/>
              <a:defRPr/>
            </a:lvl8pPr>
            <a:lvl9pPr marL="1699999" indent="-150599" algn="l" rtl="0">
              <a:lnSpc>
                <a:spcPct val="90000"/>
              </a:lnSpc>
              <a:spcBef>
                <a:spcPts val="200"/>
              </a:spcBef>
              <a:spcAft>
                <a:spcPts val="400"/>
              </a:spcAft>
              <a:buClr>
                <a:schemeClr val="accent1"/>
              </a:buClr>
              <a:buFont typeface="Calibri"/>
              <a:buChar char="◦"/>
              <a:defRPr/>
            </a:lvl9pPr>
          </a:lstStyle>
          <a:p>
            <a:endParaRPr/>
          </a:p>
        </p:txBody>
      </p:sp>
      <p:sp>
        <p:nvSpPr>
          <p:cNvPr id="45" name="Shape 45"/>
          <p:cNvSpPr txBox="1">
            <a:spLocks noGrp="1"/>
          </p:cNvSpPr>
          <p:nvPr>
            <p:ph type="dt" idx="10"/>
          </p:nvPr>
        </p:nvSpPr>
        <p:spPr>
          <a:xfrm>
            <a:off x="1097279" y="6459785"/>
            <a:ext cx="2472271"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fld id="{FDD777F6-5977-D147-A47F-9905B65B2ECB}" type="datetime1">
              <a:rPr lang="en-US" smtClean="0"/>
              <a:t>5/16/15</a:t>
            </a:fld>
            <a:endParaRPr/>
          </a:p>
        </p:txBody>
      </p:sp>
      <p:sp>
        <p:nvSpPr>
          <p:cNvPr id="46" name="Shape 46"/>
          <p:cNvSpPr txBox="1">
            <a:spLocks noGrp="1"/>
          </p:cNvSpPr>
          <p:nvPr>
            <p:ph type="ftr" idx="11"/>
          </p:nvPr>
        </p:nvSpPr>
        <p:spPr>
          <a:xfrm>
            <a:off x="3686185" y="6459785"/>
            <a:ext cx="4822803"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r>
              <a:rPr lang="en-US" smtClean="0"/>
              <a:t>© 2015 Stevens Institute of Technology</a:t>
            </a:r>
            <a:endParaRPr/>
          </a:p>
        </p:txBody>
      </p:sp>
      <p:sp>
        <p:nvSpPr>
          <p:cNvPr id="47" name="Shape 47"/>
          <p:cNvSpPr txBox="1">
            <a:spLocks noGrp="1"/>
          </p:cNvSpPr>
          <p:nvPr>
            <p:ph type="sldNum" idx="12"/>
          </p:nvPr>
        </p:nvSpPr>
        <p:spPr>
          <a:xfrm>
            <a:off x="9900457" y="6459785"/>
            <a:ext cx="1312024" cy="365125"/>
          </a:xfrm>
          <a:prstGeom prst="rect">
            <a:avLst/>
          </a:prstGeom>
          <a:noFill/>
          <a:ln>
            <a:noFill/>
          </a:ln>
        </p:spPr>
        <p:txBody>
          <a:bodyPr lIns="91425" tIns="45700" rIns="91425" bIns="45700" anchor="ctr" anchorCtr="0">
            <a:noAutofit/>
          </a:bodyPr>
          <a:lstStyle>
            <a:lvl1pPr marL="0" marR="0" indent="0" algn="r" rtl="0">
              <a:spcBef>
                <a:spcPts val="0"/>
              </a:spcBef>
              <a:buNone/>
              <a:defRPr sz="1050" b="0" i="0" u="none" strike="noStrike" cap="none" baseline="0">
                <a:solidFill>
                  <a:srgbClr val="FFFFFF"/>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1097279" y="286603"/>
            <a:ext cx="10058399" cy="1450756"/>
          </a:xfrm>
          <a:prstGeom prst="rect">
            <a:avLst/>
          </a:prstGeom>
          <a:noFill/>
          <a:ln>
            <a:noFill/>
          </a:ln>
        </p:spPr>
        <p:txBody>
          <a:bodyPr lIns="91425" tIns="91425" rIns="91425" bIns="91425" anchor="b" anchorCtr="0"/>
          <a:lstStyle>
            <a:lvl1pPr algn="l" rtl="0">
              <a:lnSpc>
                <a:spcPct val="85000"/>
              </a:lnSpc>
              <a:spcBef>
                <a:spcPts val="0"/>
              </a:spcBef>
              <a:buClr>
                <a:srgbClr val="3F3F3F"/>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 name="Shape 50"/>
          <p:cNvSpPr txBox="1">
            <a:spLocks noGrp="1"/>
          </p:cNvSpPr>
          <p:nvPr>
            <p:ph type="body" idx="1"/>
          </p:nvPr>
        </p:nvSpPr>
        <p:spPr>
          <a:xfrm>
            <a:off x="1097279" y="1846051"/>
            <a:ext cx="4937760" cy="736282"/>
          </a:xfrm>
          <a:prstGeom prst="rect">
            <a:avLst/>
          </a:prstGeom>
          <a:noFill/>
          <a:ln>
            <a:noFill/>
          </a:ln>
        </p:spPr>
        <p:txBody>
          <a:bodyPr lIns="91425" tIns="91425" rIns="91425" bIns="91425" anchor="ctr" anchorCtr="0"/>
          <a:lstStyle>
            <a:lvl1pPr marL="0" indent="0" rtl="0">
              <a:spcBef>
                <a:spcPts val="0"/>
              </a:spcBef>
              <a:buClr>
                <a:schemeClr val="dk2"/>
              </a:buClr>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1" name="Shape 51"/>
          <p:cNvSpPr txBox="1">
            <a:spLocks noGrp="1"/>
          </p:cNvSpPr>
          <p:nvPr>
            <p:ph type="body" idx="2"/>
          </p:nvPr>
        </p:nvSpPr>
        <p:spPr>
          <a:xfrm>
            <a:off x="1097279" y="2582333"/>
            <a:ext cx="4937760" cy="3378200"/>
          </a:xfrm>
          <a:prstGeom prst="rect">
            <a:avLst/>
          </a:prstGeom>
          <a:noFill/>
          <a:ln>
            <a:noFill/>
          </a:ln>
        </p:spPr>
        <p:txBody>
          <a:bodyPr lIns="91425" tIns="91425" rIns="91425" bIns="91425" anchor="t" anchorCtr="0"/>
          <a:lstStyle>
            <a:lvl1pPr marL="91440" indent="35560" algn="l" rtl="0">
              <a:lnSpc>
                <a:spcPct val="90000"/>
              </a:lnSpc>
              <a:spcBef>
                <a:spcPts val="1200"/>
              </a:spcBef>
              <a:spcAft>
                <a:spcPts val="200"/>
              </a:spcAft>
              <a:buClr>
                <a:schemeClr val="accent1"/>
              </a:buClr>
              <a:buFont typeface="Calibri"/>
              <a:buChar char=" "/>
              <a:defRPr/>
            </a:lvl1pPr>
            <a:lvl2pPr marL="384048" indent="-79248" algn="l" rtl="0">
              <a:lnSpc>
                <a:spcPct val="90000"/>
              </a:lnSpc>
              <a:spcBef>
                <a:spcPts val="200"/>
              </a:spcBef>
              <a:spcAft>
                <a:spcPts val="400"/>
              </a:spcAft>
              <a:buClr>
                <a:schemeClr val="accent1"/>
              </a:buClr>
              <a:buFont typeface="Calibri"/>
              <a:buChar char="◦"/>
              <a:defRPr/>
            </a:lvl2pPr>
            <a:lvl3pPr marL="566928" indent="-97027" algn="l" rtl="0">
              <a:lnSpc>
                <a:spcPct val="90000"/>
              </a:lnSpc>
              <a:spcBef>
                <a:spcPts val="200"/>
              </a:spcBef>
              <a:spcAft>
                <a:spcPts val="400"/>
              </a:spcAft>
              <a:buClr>
                <a:schemeClr val="accent1"/>
              </a:buClr>
              <a:buFont typeface="Calibri"/>
              <a:buChar char="◦"/>
              <a:defRPr/>
            </a:lvl3pPr>
            <a:lvl4pPr marL="749808" indent="-102108" algn="l" rtl="0">
              <a:lnSpc>
                <a:spcPct val="90000"/>
              </a:lnSpc>
              <a:spcBef>
                <a:spcPts val="200"/>
              </a:spcBef>
              <a:spcAft>
                <a:spcPts val="400"/>
              </a:spcAft>
              <a:buClr>
                <a:schemeClr val="accent1"/>
              </a:buClr>
              <a:buFont typeface="Calibri"/>
              <a:buChar char="◦"/>
              <a:defRPr/>
            </a:lvl4pPr>
            <a:lvl5pPr marL="932688" indent="-94488" algn="l" rtl="0">
              <a:lnSpc>
                <a:spcPct val="90000"/>
              </a:lnSpc>
              <a:spcBef>
                <a:spcPts val="200"/>
              </a:spcBef>
              <a:spcAft>
                <a:spcPts val="400"/>
              </a:spcAft>
              <a:buClr>
                <a:schemeClr val="accent1"/>
              </a:buClr>
              <a:buFont typeface="Calibri"/>
              <a:buChar char="◦"/>
              <a:defRPr/>
            </a:lvl5pPr>
            <a:lvl6pPr marL="1100000" indent="-147500" algn="l" rtl="0">
              <a:lnSpc>
                <a:spcPct val="90000"/>
              </a:lnSpc>
              <a:spcBef>
                <a:spcPts val="200"/>
              </a:spcBef>
              <a:spcAft>
                <a:spcPts val="400"/>
              </a:spcAft>
              <a:buClr>
                <a:schemeClr val="accent1"/>
              </a:buClr>
              <a:buFont typeface="Calibri"/>
              <a:buChar char="◦"/>
              <a:defRPr/>
            </a:lvl6pPr>
            <a:lvl7pPr marL="1300000" indent="-144300" algn="l" rtl="0">
              <a:lnSpc>
                <a:spcPct val="90000"/>
              </a:lnSpc>
              <a:spcBef>
                <a:spcPts val="200"/>
              </a:spcBef>
              <a:spcAft>
                <a:spcPts val="400"/>
              </a:spcAft>
              <a:buClr>
                <a:schemeClr val="accent1"/>
              </a:buClr>
              <a:buFont typeface="Calibri"/>
              <a:buChar char="◦"/>
              <a:defRPr/>
            </a:lvl7pPr>
            <a:lvl8pPr marL="1500000" indent="-141100" algn="l" rtl="0">
              <a:lnSpc>
                <a:spcPct val="90000"/>
              </a:lnSpc>
              <a:spcBef>
                <a:spcPts val="200"/>
              </a:spcBef>
              <a:spcAft>
                <a:spcPts val="400"/>
              </a:spcAft>
              <a:buClr>
                <a:schemeClr val="accent1"/>
              </a:buClr>
              <a:buFont typeface="Calibri"/>
              <a:buChar char="◦"/>
              <a:defRPr/>
            </a:lvl8pPr>
            <a:lvl9pPr marL="1699999" indent="-150599" algn="l" rtl="0">
              <a:lnSpc>
                <a:spcPct val="90000"/>
              </a:lnSpc>
              <a:spcBef>
                <a:spcPts val="200"/>
              </a:spcBef>
              <a:spcAft>
                <a:spcPts val="400"/>
              </a:spcAft>
              <a:buClr>
                <a:schemeClr val="accent1"/>
              </a:buClr>
              <a:buFont typeface="Calibri"/>
              <a:buChar char="◦"/>
              <a:defRPr/>
            </a:lvl9pPr>
          </a:lstStyle>
          <a:p>
            <a:endParaRPr/>
          </a:p>
        </p:txBody>
      </p:sp>
      <p:sp>
        <p:nvSpPr>
          <p:cNvPr id="52" name="Shape 52"/>
          <p:cNvSpPr txBox="1">
            <a:spLocks noGrp="1"/>
          </p:cNvSpPr>
          <p:nvPr>
            <p:ph type="body" idx="3"/>
          </p:nvPr>
        </p:nvSpPr>
        <p:spPr>
          <a:xfrm>
            <a:off x="6217919" y="1846051"/>
            <a:ext cx="4937760" cy="736282"/>
          </a:xfrm>
          <a:prstGeom prst="rect">
            <a:avLst/>
          </a:prstGeom>
          <a:noFill/>
          <a:ln>
            <a:noFill/>
          </a:ln>
        </p:spPr>
        <p:txBody>
          <a:bodyPr lIns="91425" tIns="91425" rIns="91425" bIns="91425" anchor="ctr" anchorCtr="0"/>
          <a:lstStyle>
            <a:lvl1pPr marL="0" indent="0" rtl="0">
              <a:spcBef>
                <a:spcPts val="0"/>
              </a:spcBef>
              <a:buClr>
                <a:schemeClr val="dk2"/>
              </a:buClr>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3" name="Shape 53"/>
          <p:cNvSpPr txBox="1">
            <a:spLocks noGrp="1"/>
          </p:cNvSpPr>
          <p:nvPr>
            <p:ph type="body" idx="4"/>
          </p:nvPr>
        </p:nvSpPr>
        <p:spPr>
          <a:xfrm>
            <a:off x="6217919" y="2582333"/>
            <a:ext cx="4937760" cy="3378200"/>
          </a:xfrm>
          <a:prstGeom prst="rect">
            <a:avLst/>
          </a:prstGeom>
          <a:noFill/>
          <a:ln>
            <a:noFill/>
          </a:ln>
        </p:spPr>
        <p:txBody>
          <a:bodyPr lIns="91425" tIns="91425" rIns="91425" bIns="91425" anchor="t" anchorCtr="0"/>
          <a:lstStyle>
            <a:lvl1pPr marL="91440" indent="35560" algn="l" rtl="0">
              <a:lnSpc>
                <a:spcPct val="90000"/>
              </a:lnSpc>
              <a:spcBef>
                <a:spcPts val="1200"/>
              </a:spcBef>
              <a:spcAft>
                <a:spcPts val="200"/>
              </a:spcAft>
              <a:buClr>
                <a:schemeClr val="accent1"/>
              </a:buClr>
              <a:buFont typeface="Calibri"/>
              <a:buChar char=" "/>
              <a:defRPr/>
            </a:lvl1pPr>
            <a:lvl2pPr marL="384048" indent="-79248" algn="l" rtl="0">
              <a:lnSpc>
                <a:spcPct val="90000"/>
              </a:lnSpc>
              <a:spcBef>
                <a:spcPts val="200"/>
              </a:spcBef>
              <a:spcAft>
                <a:spcPts val="400"/>
              </a:spcAft>
              <a:buClr>
                <a:schemeClr val="accent1"/>
              </a:buClr>
              <a:buFont typeface="Calibri"/>
              <a:buChar char="◦"/>
              <a:defRPr/>
            </a:lvl2pPr>
            <a:lvl3pPr marL="566928" indent="-97027" algn="l" rtl="0">
              <a:lnSpc>
                <a:spcPct val="90000"/>
              </a:lnSpc>
              <a:spcBef>
                <a:spcPts val="200"/>
              </a:spcBef>
              <a:spcAft>
                <a:spcPts val="400"/>
              </a:spcAft>
              <a:buClr>
                <a:schemeClr val="accent1"/>
              </a:buClr>
              <a:buFont typeface="Calibri"/>
              <a:buChar char="◦"/>
              <a:defRPr/>
            </a:lvl3pPr>
            <a:lvl4pPr marL="749808" indent="-102108" algn="l" rtl="0">
              <a:lnSpc>
                <a:spcPct val="90000"/>
              </a:lnSpc>
              <a:spcBef>
                <a:spcPts val="200"/>
              </a:spcBef>
              <a:spcAft>
                <a:spcPts val="400"/>
              </a:spcAft>
              <a:buClr>
                <a:schemeClr val="accent1"/>
              </a:buClr>
              <a:buFont typeface="Calibri"/>
              <a:buChar char="◦"/>
              <a:defRPr/>
            </a:lvl4pPr>
            <a:lvl5pPr marL="932688" indent="-94488" algn="l" rtl="0">
              <a:lnSpc>
                <a:spcPct val="90000"/>
              </a:lnSpc>
              <a:spcBef>
                <a:spcPts val="200"/>
              </a:spcBef>
              <a:spcAft>
                <a:spcPts val="400"/>
              </a:spcAft>
              <a:buClr>
                <a:schemeClr val="accent1"/>
              </a:buClr>
              <a:buFont typeface="Calibri"/>
              <a:buChar char="◦"/>
              <a:defRPr/>
            </a:lvl5pPr>
            <a:lvl6pPr marL="1100000" indent="-147500" algn="l" rtl="0">
              <a:lnSpc>
                <a:spcPct val="90000"/>
              </a:lnSpc>
              <a:spcBef>
                <a:spcPts val="200"/>
              </a:spcBef>
              <a:spcAft>
                <a:spcPts val="400"/>
              </a:spcAft>
              <a:buClr>
                <a:schemeClr val="accent1"/>
              </a:buClr>
              <a:buFont typeface="Calibri"/>
              <a:buChar char="◦"/>
              <a:defRPr/>
            </a:lvl6pPr>
            <a:lvl7pPr marL="1300000" indent="-144300" algn="l" rtl="0">
              <a:lnSpc>
                <a:spcPct val="90000"/>
              </a:lnSpc>
              <a:spcBef>
                <a:spcPts val="200"/>
              </a:spcBef>
              <a:spcAft>
                <a:spcPts val="400"/>
              </a:spcAft>
              <a:buClr>
                <a:schemeClr val="accent1"/>
              </a:buClr>
              <a:buFont typeface="Calibri"/>
              <a:buChar char="◦"/>
              <a:defRPr/>
            </a:lvl7pPr>
            <a:lvl8pPr marL="1500000" indent="-141100" algn="l" rtl="0">
              <a:lnSpc>
                <a:spcPct val="90000"/>
              </a:lnSpc>
              <a:spcBef>
                <a:spcPts val="200"/>
              </a:spcBef>
              <a:spcAft>
                <a:spcPts val="400"/>
              </a:spcAft>
              <a:buClr>
                <a:schemeClr val="accent1"/>
              </a:buClr>
              <a:buFont typeface="Calibri"/>
              <a:buChar char="◦"/>
              <a:defRPr/>
            </a:lvl8pPr>
            <a:lvl9pPr marL="1699999" indent="-150599" algn="l" rtl="0">
              <a:lnSpc>
                <a:spcPct val="90000"/>
              </a:lnSpc>
              <a:spcBef>
                <a:spcPts val="200"/>
              </a:spcBef>
              <a:spcAft>
                <a:spcPts val="400"/>
              </a:spcAft>
              <a:buClr>
                <a:schemeClr val="accent1"/>
              </a:buClr>
              <a:buFont typeface="Calibri"/>
              <a:buChar char="◦"/>
              <a:defRPr/>
            </a:lvl9pPr>
          </a:lstStyle>
          <a:p>
            <a:endParaRPr/>
          </a:p>
        </p:txBody>
      </p:sp>
      <p:sp>
        <p:nvSpPr>
          <p:cNvPr id="54" name="Shape 54"/>
          <p:cNvSpPr txBox="1">
            <a:spLocks noGrp="1"/>
          </p:cNvSpPr>
          <p:nvPr>
            <p:ph type="dt" idx="10"/>
          </p:nvPr>
        </p:nvSpPr>
        <p:spPr>
          <a:xfrm>
            <a:off x="1097279" y="6459785"/>
            <a:ext cx="2472271"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fld id="{755F830E-A148-3C49-8D0A-AC4DEC4CA514}" type="datetime1">
              <a:rPr lang="en-US" smtClean="0"/>
              <a:t>5/16/15</a:t>
            </a:fld>
            <a:endParaRPr/>
          </a:p>
        </p:txBody>
      </p:sp>
      <p:sp>
        <p:nvSpPr>
          <p:cNvPr id="55" name="Shape 55"/>
          <p:cNvSpPr txBox="1">
            <a:spLocks noGrp="1"/>
          </p:cNvSpPr>
          <p:nvPr>
            <p:ph type="ftr" idx="11"/>
          </p:nvPr>
        </p:nvSpPr>
        <p:spPr>
          <a:xfrm>
            <a:off x="3686185" y="6459785"/>
            <a:ext cx="4822803"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r>
              <a:rPr lang="en-US" smtClean="0"/>
              <a:t>© 2015 Stevens Institute of Technology</a:t>
            </a:r>
            <a:endParaRPr/>
          </a:p>
        </p:txBody>
      </p:sp>
      <p:sp>
        <p:nvSpPr>
          <p:cNvPr id="56" name="Shape 56"/>
          <p:cNvSpPr txBox="1">
            <a:spLocks noGrp="1"/>
          </p:cNvSpPr>
          <p:nvPr>
            <p:ph type="sldNum" idx="12"/>
          </p:nvPr>
        </p:nvSpPr>
        <p:spPr>
          <a:xfrm>
            <a:off x="9900457" y="6459785"/>
            <a:ext cx="1312024" cy="365125"/>
          </a:xfrm>
          <a:prstGeom prst="rect">
            <a:avLst/>
          </a:prstGeom>
          <a:noFill/>
          <a:ln>
            <a:noFill/>
          </a:ln>
        </p:spPr>
        <p:txBody>
          <a:bodyPr lIns="91425" tIns="45700" rIns="91425" bIns="45700" anchor="ctr" anchorCtr="0">
            <a:noAutofit/>
          </a:bodyPr>
          <a:lstStyle>
            <a:lvl1pPr marL="0" marR="0" indent="0" algn="r" rtl="0">
              <a:spcBef>
                <a:spcPts val="0"/>
              </a:spcBef>
              <a:buNone/>
              <a:defRPr sz="1050" b="0" i="0" u="none" strike="noStrike" cap="none" baseline="0">
                <a:solidFill>
                  <a:srgbClr val="FFFFFF"/>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8"/>
        <p:cNvGrpSpPr/>
        <p:nvPr/>
      </p:nvGrpSpPr>
      <p:grpSpPr>
        <a:xfrm>
          <a:off x="0" y="0"/>
          <a:ext cx="0" cy="0"/>
          <a:chOff x="0" y="0"/>
          <a:chExt cx="0" cy="0"/>
        </a:xfrm>
      </p:grpSpPr>
      <p:sp>
        <p:nvSpPr>
          <p:cNvPr id="69" name="Shape 69"/>
          <p:cNvSpPr/>
          <p:nvPr/>
        </p:nvSpPr>
        <p:spPr>
          <a:xfrm>
            <a:off x="15" y="0"/>
            <a:ext cx="4050791" cy="6858000"/>
          </a:xfrm>
          <a:prstGeom prst="rect">
            <a:avLst/>
          </a:prstGeom>
          <a:solidFill>
            <a:schemeClr val="accent2"/>
          </a:solidFill>
          <a:ln>
            <a:noFill/>
          </a:ln>
        </p:spPr>
        <p:txBody>
          <a:bodyPr lIns="91425" tIns="91425" rIns="91425" bIns="91425" anchor="ctr" anchorCtr="0">
            <a:noAutofit/>
          </a:bodyPr>
          <a:lstStyle/>
          <a:p>
            <a:pPr>
              <a:spcBef>
                <a:spcPts val="0"/>
              </a:spcBef>
              <a:buNone/>
            </a:pPr>
            <a:endParaRPr/>
          </a:p>
        </p:txBody>
      </p:sp>
      <p:sp>
        <p:nvSpPr>
          <p:cNvPr id="70" name="Shape 70"/>
          <p:cNvSpPr/>
          <p:nvPr/>
        </p:nvSpPr>
        <p:spPr>
          <a:xfrm>
            <a:off x="4040071" y="0"/>
            <a:ext cx="64008" cy="6858000"/>
          </a:xfrm>
          <a:prstGeom prst="rect">
            <a:avLst/>
          </a:prstGeom>
          <a:solidFill>
            <a:schemeClr val="accent1"/>
          </a:solidFill>
          <a:ln>
            <a:noFill/>
          </a:ln>
        </p:spPr>
        <p:txBody>
          <a:bodyPr lIns="91425" tIns="91425" rIns="91425" bIns="91425" anchor="ctr" anchorCtr="0">
            <a:noAutofit/>
          </a:bodyPr>
          <a:lstStyle/>
          <a:p>
            <a:pPr>
              <a:spcBef>
                <a:spcPts val="0"/>
              </a:spcBef>
              <a:buNone/>
            </a:pPr>
            <a:endParaRPr/>
          </a:p>
        </p:txBody>
      </p:sp>
      <p:sp>
        <p:nvSpPr>
          <p:cNvPr id="71" name="Shape 71"/>
          <p:cNvSpPr txBox="1">
            <a:spLocks noGrp="1"/>
          </p:cNvSpPr>
          <p:nvPr>
            <p:ph type="title"/>
          </p:nvPr>
        </p:nvSpPr>
        <p:spPr>
          <a:xfrm>
            <a:off x="457200" y="594358"/>
            <a:ext cx="3200399" cy="22860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2" name="Shape 72"/>
          <p:cNvSpPr txBox="1">
            <a:spLocks noGrp="1"/>
          </p:cNvSpPr>
          <p:nvPr>
            <p:ph type="body" idx="1"/>
          </p:nvPr>
        </p:nvSpPr>
        <p:spPr>
          <a:xfrm>
            <a:off x="4800600" y="731520"/>
            <a:ext cx="6492239" cy="5257799"/>
          </a:xfrm>
          <a:prstGeom prst="rect">
            <a:avLst/>
          </a:prstGeom>
          <a:noFill/>
          <a:ln>
            <a:noFill/>
          </a:ln>
        </p:spPr>
        <p:txBody>
          <a:bodyPr lIns="91425" tIns="91425" rIns="91425" bIns="91425" anchor="t" anchorCtr="0"/>
          <a:lstStyle>
            <a:lvl1pPr marL="91440" indent="35560" algn="l" rtl="0">
              <a:lnSpc>
                <a:spcPct val="90000"/>
              </a:lnSpc>
              <a:spcBef>
                <a:spcPts val="1200"/>
              </a:spcBef>
              <a:spcAft>
                <a:spcPts val="200"/>
              </a:spcAft>
              <a:buClr>
                <a:schemeClr val="accent1"/>
              </a:buClr>
              <a:buFont typeface="Calibri"/>
              <a:buChar char=" "/>
              <a:defRPr/>
            </a:lvl1pPr>
            <a:lvl2pPr marL="384048" indent="-79248" algn="l" rtl="0">
              <a:lnSpc>
                <a:spcPct val="90000"/>
              </a:lnSpc>
              <a:spcBef>
                <a:spcPts val="200"/>
              </a:spcBef>
              <a:spcAft>
                <a:spcPts val="400"/>
              </a:spcAft>
              <a:buClr>
                <a:schemeClr val="accent1"/>
              </a:buClr>
              <a:buFont typeface="Calibri"/>
              <a:buChar char="◦"/>
              <a:defRPr/>
            </a:lvl2pPr>
            <a:lvl3pPr marL="566928" indent="-97027" algn="l" rtl="0">
              <a:lnSpc>
                <a:spcPct val="90000"/>
              </a:lnSpc>
              <a:spcBef>
                <a:spcPts val="200"/>
              </a:spcBef>
              <a:spcAft>
                <a:spcPts val="400"/>
              </a:spcAft>
              <a:buClr>
                <a:schemeClr val="accent1"/>
              </a:buClr>
              <a:buFont typeface="Calibri"/>
              <a:buChar char="◦"/>
              <a:defRPr/>
            </a:lvl3pPr>
            <a:lvl4pPr marL="749808" indent="-102108" algn="l" rtl="0">
              <a:lnSpc>
                <a:spcPct val="90000"/>
              </a:lnSpc>
              <a:spcBef>
                <a:spcPts val="200"/>
              </a:spcBef>
              <a:spcAft>
                <a:spcPts val="400"/>
              </a:spcAft>
              <a:buClr>
                <a:schemeClr val="accent1"/>
              </a:buClr>
              <a:buFont typeface="Calibri"/>
              <a:buChar char="◦"/>
              <a:defRPr/>
            </a:lvl4pPr>
            <a:lvl5pPr marL="932688" indent="-94488" algn="l" rtl="0">
              <a:lnSpc>
                <a:spcPct val="90000"/>
              </a:lnSpc>
              <a:spcBef>
                <a:spcPts val="200"/>
              </a:spcBef>
              <a:spcAft>
                <a:spcPts val="400"/>
              </a:spcAft>
              <a:buClr>
                <a:schemeClr val="accent1"/>
              </a:buClr>
              <a:buFont typeface="Calibri"/>
              <a:buChar char="◦"/>
              <a:defRPr/>
            </a:lvl5pPr>
            <a:lvl6pPr marL="1100000" indent="-147500" algn="l" rtl="0">
              <a:lnSpc>
                <a:spcPct val="90000"/>
              </a:lnSpc>
              <a:spcBef>
                <a:spcPts val="200"/>
              </a:spcBef>
              <a:spcAft>
                <a:spcPts val="400"/>
              </a:spcAft>
              <a:buClr>
                <a:schemeClr val="accent1"/>
              </a:buClr>
              <a:buFont typeface="Calibri"/>
              <a:buChar char="◦"/>
              <a:defRPr/>
            </a:lvl6pPr>
            <a:lvl7pPr marL="1300000" indent="-144300" algn="l" rtl="0">
              <a:lnSpc>
                <a:spcPct val="90000"/>
              </a:lnSpc>
              <a:spcBef>
                <a:spcPts val="200"/>
              </a:spcBef>
              <a:spcAft>
                <a:spcPts val="400"/>
              </a:spcAft>
              <a:buClr>
                <a:schemeClr val="accent1"/>
              </a:buClr>
              <a:buFont typeface="Calibri"/>
              <a:buChar char="◦"/>
              <a:defRPr/>
            </a:lvl7pPr>
            <a:lvl8pPr marL="1500000" indent="-141100" algn="l" rtl="0">
              <a:lnSpc>
                <a:spcPct val="90000"/>
              </a:lnSpc>
              <a:spcBef>
                <a:spcPts val="200"/>
              </a:spcBef>
              <a:spcAft>
                <a:spcPts val="400"/>
              </a:spcAft>
              <a:buClr>
                <a:schemeClr val="accent1"/>
              </a:buClr>
              <a:buFont typeface="Calibri"/>
              <a:buChar char="◦"/>
              <a:defRPr/>
            </a:lvl8pPr>
            <a:lvl9pPr marL="1699999" indent="-150599" algn="l" rtl="0">
              <a:lnSpc>
                <a:spcPct val="90000"/>
              </a:lnSpc>
              <a:spcBef>
                <a:spcPts val="200"/>
              </a:spcBef>
              <a:spcAft>
                <a:spcPts val="400"/>
              </a:spcAft>
              <a:buClr>
                <a:schemeClr val="accent1"/>
              </a:buClr>
              <a:buFont typeface="Calibri"/>
              <a:buChar char="◦"/>
              <a:defRPr/>
            </a:lvl9pPr>
          </a:lstStyle>
          <a:p>
            <a:endParaRPr/>
          </a:p>
        </p:txBody>
      </p:sp>
      <p:sp>
        <p:nvSpPr>
          <p:cNvPr id="73" name="Shape 73"/>
          <p:cNvSpPr txBox="1">
            <a:spLocks noGrp="1"/>
          </p:cNvSpPr>
          <p:nvPr>
            <p:ph type="body" idx="2"/>
          </p:nvPr>
        </p:nvSpPr>
        <p:spPr>
          <a:xfrm>
            <a:off x="457200" y="2926080"/>
            <a:ext cx="3200399" cy="3379124"/>
          </a:xfrm>
          <a:prstGeom prst="rect">
            <a:avLst/>
          </a:prstGeom>
          <a:noFill/>
          <a:ln>
            <a:noFill/>
          </a:ln>
        </p:spPr>
        <p:txBody>
          <a:bodyPr lIns="91425" tIns="91425" rIns="91425" bIns="91425" anchor="t" anchorCtr="0"/>
          <a:lstStyle>
            <a:lvl1pPr marL="0" indent="0" rtl="0">
              <a:spcBef>
                <a:spcPts val="0"/>
              </a:spcBef>
              <a:buClr>
                <a:srgbClr val="FFFFFF"/>
              </a:buClr>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4" name="Shape 74"/>
          <p:cNvSpPr txBox="1">
            <a:spLocks noGrp="1"/>
          </p:cNvSpPr>
          <p:nvPr>
            <p:ph type="dt" idx="10"/>
          </p:nvPr>
        </p:nvSpPr>
        <p:spPr>
          <a:xfrm>
            <a:off x="465512" y="6459785"/>
            <a:ext cx="261850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fld id="{487C15C7-77FF-A84A-83D1-1003C70C5CC8}" type="datetime1">
              <a:rPr lang="en-US" smtClean="0"/>
              <a:t>5/16/15</a:t>
            </a:fld>
            <a:endParaRPr/>
          </a:p>
        </p:txBody>
      </p:sp>
      <p:sp>
        <p:nvSpPr>
          <p:cNvPr id="75" name="Shape 75"/>
          <p:cNvSpPr txBox="1">
            <a:spLocks noGrp="1"/>
          </p:cNvSpPr>
          <p:nvPr>
            <p:ph type="ftr" idx="11"/>
          </p:nvPr>
        </p:nvSpPr>
        <p:spPr>
          <a:xfrm>
            <a:off x="4800600" y="6459785"/>
            <a:ext cx="46481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r>
              <a:rPr lang="en-US" smtClean="0"/>
              <a:t>© 2015 Stevens Institute of Technology</a:t>
            </a:r>
            <a:endParaRPr/>
          </a:p>
        </p:txBody>
      </p:sp>
      <p:sp>
        <p:nvSpPr>
          <p:cNvPr id="76" name="Shape 76"/>
          <p:cNvSpPr txBox="1">
            <a:spLocks noGrp="1"/>
          </p:cNvSpPr>
          <p:nvPr>
            <p:ph type="sldNum" idx="12"/>
          </p:nvPr>
        </p:nvSpPr>
        <p:spPr>
          <a:xfrm>
            <a:off x="9900457" y="6459785"/>
            <a:ext cx="1312024" cy="365125"/>
          </a:xfrm>
          <a:prstGeom prst="rect">
            <a:avLst/>
          </a:prstGeom>
          <a:noFill/>
          <a:ln>
            <a:noFill/>
          </a:ln>
        </p:spPr>
        <p:txBody>
          <a:bodyPr lIns="91425" tIns="45700" rIns="91425" bIns="45700" anchor="ctr" anchorCtr="0">
            <a:noAutofit/>
          </a:bodyPr>
          <a:lstStyle>
            <a:lvl1pPr marL="0" marR="0" indent="0" algn="r" rtl="0">
              <a:spcBef>
                <a:spcPts val="0"/>
              </a:spcBef>
              <a:buNone/>
              <a:defRPr sz="1050" b="0" i="0" u="none" strike="noStrike" cap="none" baseline="0">
                <a:solidFill>
                  <a:schemeClr val="dk2"/>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7"/>
        <p:cNvGrpSpPr/>
        <p:nvPr/>
      </p:nvGrpSpPr>
      <p:grpSpPr>
        <a:xfrm>
          <a:off x="0" y="0"/>
          <a:ext cx="0" cy="0"/>
          <a:chOff x="0" y="0"/>
          <a:chExt cx="0" cy="0"/>
        </a:xfrm>
      </p:grpSpPr>
      <p:sp>
        <p:nvSpPr>
          <p:cNvPr id="78" name="Shape 78"/>
          <p:cNvSpPr/>
          <p:nvPr/>
        </p:nvSpPr>
        <p:spPr>
          <a:xfrm>
            <a:off x="0" y="4953000"/>
            <a:ext cx="12188824" cy="1904999"/>
          </a:xfrm>
          <a:prstGeom prst="rect">
            <a:avLst/>
          </a:prstGeom>
          <a:solidFill>
            <a:schemeClr val="accent2"/>
          </a:solidFill>
          <a:ln>
            <a:noFill/>
          </a:ln>
        </p:spPr>
        <p:txBody>
          <a:bodyPr lIns="91425" tIns="91425" rIns="91425" bIns="91425" anchor="ctr" anchorCtr="0">
            <a:noAutofit/>
          </a:bodyPr>
          <a:lstStyle/>
          <a:p>
            <a:pPr>
              <a:spcBef>
                <a:spcPts val="0"/>
              </a:spcBef>
              <a:buNone/>
            </a:pPr>
            <a:endParaRPr/>
          </a:p>
        </p:txBody>
      </p:sp>
      <p:sp>
        <p:nvSpPr>
          <p:cNvPr id="79" name="Shape 79"/>
          <p:cNvSpPr/>
          <p:nvPr/>
        </p:nvSpPr>
        <p:spPr>
          <a:xfrm>
            <a:off x="15" y="4915076"/>
            <a:ext cx="12188824" cy="64008"/>
          </a:xfrm>
          <a:prstGeom prst="rect">
            <a:avLst/>
          </a:prstGeom>
          <a:solidFill>
            <a:schemeClr val="accent1"/>
          </a:solidFill>
          <a:ln>
            <a:noFill/>
          </a:ln>
        </p:spPr>
        <p:txBody>
          <a:bodyPr lIns="91425" tIns="91425" rIns="91425" bIns="91425" anchor="ctr" anchorCtr="0">
            <a:noAutofit/>
          </a:bodyPr>
          <a:lstStyle/>
          <a:p>
            <a:pPr>
              <a:spcBef>
                <a:spcPts val="0"/>
              </a:spcBef>
              <a:buNone/>
            </a:pPr>
            <a:endParaRPr/>
          </a:p>
        </p:txBody>
      </p:sp>
      <p:sp>
        <p:nvSpPr>
          <p:cNvPr id="80" name="Shape 80"/>
          <p:cNvSpPr txBox="1">
            <a:spLocks noGrp="1"/>
          </p:cNvSpPr>
          <p:nvPr>
            <p:ph type="title"/>
          </p:nvPr>
        </p:nvSpPr>
        <p:spPr>
          <a:xfrm>
            <a:off x="1097279" y="5074919"/>
            <a:ext cx="10113264" cy="82296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81" name="Shape 81"/>
          <p:cNvPicPr preferRelativeResize="0">
            <a:picLocks noGrp="1"/>
          </p:cNvPicPr>
          <p:nvPr>
            <p:ph type="pic" idx="2"/>
          </p:nvPr>
        </p:nvPicPr>
        <p:blipFill/>
        <p:spPr>
          <a:xfrm>
            <a:off x="15" y="0"/>
            <a:ext cx="12191984" cy="4915076"/>
          </a:xfrm>
          <a:prstGeom prst="rect">
            <a:avLst/>
          </a:prstGeom>
          <a:blipFill rotWithShape="1">
            <a:blip r:embed="rId2">
              <a:alphaModFix/>
            </a:blip>
            <a:stretch>
              <a:fillRect/>
            </a:stretch>
          </a:blipFill>
          <a:ln>
            <a:noFill/>
          </a:ln>
        </p:spPr>
      </p:pic>
      <p:sp>
        <p:nvSpPr>
          <p:cNvPr id="82" name="Shape 82"/>
          <p:cNvSpPr txBox="1">
            <a:spLocks noGrp="1"/>
          </p:cNvSpPr>
          <p:nvPr>
            <p:ph type="body" idx="1"/>
          </p:nvPr>
        </p:nvSpPr>
        <p:spPr>
          <a:xfrm>
            <a:off x="1097279" y="5907023"/>
            <a:ext cx="10113264" cy="594359"/>
          </a:xfrm>
          <a:prstGeom prst="rect">
            <a:avLst/>
          </a:prstGeom>
          <a:noFill/>
          <a:ln>
            <a:noFill/>
          </a:ln>
        </p:spPr>
        <p:txBody>
          <a:bodyPr lIns="91425" tIns="91425" rIns="91425" bIns="91425" anchor="t" anchorCtr="0"/>
          <a:lstStyle>
            <a:lvl1pPr marL="0" indent="0" rtl="0">
              <a:spcBef>
                <a:spcPts val="0"/>
              </a:spcBef>
              <a:spcAft>
                <a:spcPts val="600"/>
              </a:spcAft>
              <a:buClr>
                <a:srgbClr val="FFFFFF"/>
              </a:buClr>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83" name="Shape 83"/>
          <p:cNvSpPr txBox="1">
            <a:spLocks noGrp="1"/>
          </p:cNvSpPr>
          <p:nvPr>
            <p:ph type="dt" idx="10"/>
          </p:nvPr>
        </p:nvSpPr>
        <p:spPr>
          <a:xfrm>
            <a:off x="1097279" y="6459785"/>
            <a:ext cx="2472271"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fld id="{86B8ACD3-D163-9F4D-85EC-78E709B4C53B}" type="datetime1">
              <a:rPr lang="en-US" smtClean="0"/>
              <a:t>5/16/15</a:t>
            </a:fld>
            <a:endParaRPr/>
          </a:p>
        </p:txBody>
      </p:sp>
      <p:sp>
        <p:nvSpPr>
          <p:cNvPr id="84" name="Shape 84"/>
          <p:cNvSpPr txBox="1">
            <a:spLocks noGrp="1"/>
          </p:cNvSpPr>
          <p:nvPr>
            <p:ph type="ftr" idx="11"/>
          </p:nvPr>
        </p:nvSpPr>
        <p:spPr>
          <a:xfrm>
            <a:off x="3686185" y="6459785"/>
            <a:ext cx="4822803"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r>
              <a:rPr lang="en-US" smtClean="0"/>
              <a:t>© 2015 Stevens Institute of Technology</a:t>
            </a:r>
            <a:endParaRPr/>
          </a:p>
        </p:txBody>
      </p:sp>
      <p:sp>
        <p:nvSpPr>
          <p:cNvPr id="85" name="Shape 85"/>
          <p:cNvSpPr txBox="1">
            <a:spLocks noGrp="1"/>
          </p:cNvSpPr>
          <p:nvPr>
            <p:ph type="sldNum" idx="12"/>
          </p:nvPr>
        </p:nvSpPr>
        <p:spPr>
          <a:xfrm>
            <a:off x="9900457" y="6459785"/>
            <a:ext cx="1312024" cy="365125"/>
          </a:xfrm>
          <a:prstGeom prst="rect">
            <a:avLst/>
          </a:prstGeom>
          <a:noFill/>
          <a:ln>
            <a:noFill/>
          </a:ln>
        </p:spPr>
        <p:txBody>
          <a:bodyPr lIns="91425" tIns="45700" rIns="91425" bIns="45700" anchor="ctr" anchorCtr="0">
            <a:noAutofit/>
          </a:bodyPr>
          <a:lstStyle>
            <a:lvl1pPr marL="0" marR="0" indent="0" algn="r" rtl="0">
              <a:spcBef>
                <a:spcPts val="0"/>
              </a:spcBef>
              <a:buNone/>
              <a:defRPr sz="1050" b="0" i="0" u="none" strike="noStrike" cap="none" baseline="0">
                <a:solidFill>
                  <a:srgbClr val="FFFFFF"/>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1097279" y="286603"/>
            <a:ext cx="10058399" cy="1450756"/>
          </a:xfrm>
          <a:prstGeom prst="rect">
            <a:avLst/>
          </a:prstGeom>
          <a:noFill/>
          <a:ln>
            <a:noFill/>
          </a:ln>
        </p:spPr>
        <p:txBody>
          <a:bodyPr lIns="91425" tIns="91425" rIns="91425" bIns="91425" anchor="b" anchorCtr="0"/>
          <a:lstStyle>
            <a:lvl1pPr algn="l" rtl="0">
              <a:lnSpc>
                <a:spcPct val="85000"/>
              </a:lnSpc>
              <a:spcBef>
                <a:spcPts val="0"/>
              </a:spcBef>
              <a:buClr>
                <a:srgbClr val="3F3F3F"/>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txBox="1">
            <a:spLocks noGrp="1"/>
          </p:cNvSpPr>
          <p:nvPr>
            <p:ph type="body" idx="1"/>
          </p:nvPr>
        </p:nvSpPr>
        <p:spPr>
          <a:xfrm rot="5400000">
            <a:off x="4114799" y="-1171785"/>
            <a:ext cx="4023360" cy="10058399"/>
          </a:xfrm>
          <a:prstGeom prst="rect">
            <a:avLst/>
          </a:prstGeom>
          <a:noFill/>
          <a:ln>
            <a:noFill/>
          </a:ln>
        </p:spPr>
        <p:txBody>
          <a:bodyPr lIns="91425" tIns="91425" rIns="91425" bIns="91425" anchor="t" anchorCtr="0"/>
          <a:lstStyle>
            <a:lvl1pPr marL="91440" indent="35560" algn="l" rtl="0">
              <a:lnSpc>
                <a:spcPct val="90000"/>
              </a:lnSpc>
              <a:spcBef>
                <a:spcPts val="1200"/>
              </a:spcBef>
              <a:spcAft>
                <a:spcPts val="200"/>
              </a:spcAft>
              <a:buClr>
                <a:schemeClr val="accent1"/>
              </a:buClr>
              <a:buFont typeface="Calibri"/>
              <a:buChar char=" "/>
              <a:defRPr/>
            </a:lvl1pPr>
            <a:lvl2pPr marL="384048" indent="-79248" algn="l" rtl="0">
              <a:lnSpc>
                <a:spcPct val="90000"/>
              </a:lnSpc>
              <a:spcBef>
                <a:spcPts val="200"/>
              </a:spcBef>
              <a:spcAft>
                <a:spcPts val="400"/>
              </a:spcAft>
              <a:buClr>
                <a:schemeClr val="accent1"/>
              </a:buClr>
              <a:buFont typeface="Calibri"/>
              <a:buChar char="◦"/>
              <a:defRPr/>
            </a:lvl2pPr>
            <a:lvl3pPr marL="566928" indent="-97027" algn="l" rtl="0">
              <a:lnSpc>
                <a:spcPct val="90000"/>
              </a:lnSpc>
              <a:spcBef>
                <a:spcPts val="200"/>
              </a:spcBef>
              <a:spcAft>
                <a:spcPts val="400"/>
              </a:spcAft>
              <a:buClr>
                <a:schemeClr val="accent1"/>
              </a:buClr>
              <a:buFont typeface="Calibri"/>
              <a:buChar char="◦"/>
              <a:defRPr/>
            </a:lvl3pPr>
            <a:lvl4pPr marL="749808" indent="-102108" algn="l" rtl="0">
              <a:lnSpc>
                <a:spcPct val="90000"/>
              </a:lnSpc>
              <a:spcBef>
                <a:spcPts val="200"/>
              </a:spcBef>
              <a:spcAft>
                <a:spcPts val="400"/>
              </a:spcAft>
              <a:buClr>
                <a:schemeClr val="accent1"/>
              </a:buClr>
              <a:buFont typeface="Calibri"/>
              <a:buChar char="◦"/>
              <a:defRPr/>
            </a:lvl4pPr>
            <a:lvl5pPr marL="932688" indent="-94488" algn="l" rtl="0">
              <a:lnSpc>
                <a:spcPct val="90000"/>
              </a:lnSpc>
              <a:spcBef>
                <a:spcPts val="200"/>
              </a:spcBef>
              <a:spcAft>
                <a:spcPts val="400"/>
              </a:spcAft>
              <a:buClr>
                <a:schemeClr val="accent1"/>
              </a:buClr>
              <a:buFont typeface="Calibri"/>
              <a:buChar char="◦"/>
              <a:defRPr/>
            </a:lvl5pPr>
            <a:lvl6pPr marL="1100000" indent="-147500" algn="l" rtl="0">
              <a:lnSpc>
                <a:spcPct val="90000"/>
              </a:lnSpc>
              <a:spcBef>
                <a:spcPts val="200"/>
              </a:spcBef>
              <a:spcAft>
                <a:spcPts val="400"/>
              </a:spcAft>
              <a:buClr>
                <a:schemeClr val="accent1"/>
              </a:buClr>
              <a:buFont typeface="Calibri"/>
              <a:buChar char="◦"/>
              <a:defRPr/>
            </a:lvl6pPr>
            <a:lvl7pPr marL="1300000" indent="-144300" algn="l" rtl="0">
              <a:lnSpc>
                <a:spcPct val="90000"/>
              </a:lnSpc>
              <a:spcBef>
                <a:spcPts val="200"/>
              </a:spcBef>
              <a:spcAft>
                <a:spcPts val="400"/>
              </a:spcAft>
              <a:buClr>
                <a:schemeClr val="accent1"/>
              </a:buClr>
              <a:buFont typeface="Calibri"/>
              <a:buChar char="◦"/>
              <a:defRPr/>
            </a:lvl7pPr>
            <a:lvl8pPr marL="1500000" indent="-141100" algn="l" rtl="0">
              <a:lnSpc>
                <a:spcPct val="90000"/>
              </a:lnSpc>
              <a:spcBef>
                <a:spcPts val="200"/>
              </a:spcBef>
              <a:spcAft>
                <a:spcPts val="400"/>
              </a:spcAft>
              <a:buClr>
                <a:schemeClr val="accent1"/>
              </a:buClr>
              <a:buFont typeface="Calibri"/>
              <a:buChar char="◦"/>
              <a:defRPr/>
            </a:lvl8pPr>
            <a:lvl9pPr marL="1699999" indent="-150599" algn="l" rtl="0">
              <a:lnSpc>
                <a:spcPct val="90000"/>
              </a:lnSpc>
              <a:spcBef>
                <a:spcPts val="200"/>
              </a:spcBef>
              <a:spcAft>
                <a:spcPts val="400"/>
              </a:spcAft>
              <a:buClr>
                <a:schemeClr val="accent1"/>
              </a:buClr>
              <a:buFont typeface="Calibri"/>
              <a:buChar char="◦"/>
              <a:defRPr/>
            </a:lvl9pPr>
          </a:lstStyle>
          <a:p>
            <a:endParaRPr/>
          </a:p>
        </p:txBody>
      </p:sp>
      <p:sp>
        <p:nvSpPr>
          <p:cNvPr id="89" name="Shape 89"/>
          <p:cNvSpPr txBox="1">
            <a:spLocks noGrp="1"/>
          </p:cNvSpPr>
          <p:nvPr>
            <p:ph type="dt" idx="10"/>
          </p:nvPr>
        </p:nvSpPr>
        <p:spPr>
          <a:xfrm>
            <a:off x="1097279" y="6459785"/>
            <a:ext cx="2472271"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fld id="{972F7E61-B484-4E43-941A-6FFD1FA7A380}" type="datetime1">
              <a:rPr lang="en-US" smtClean="0"/>
              <a:t>5/16/15</a:t>
            </a:fld>
            <a:endParaRPr/>
          </a:p>
        </p:txBody>
      </p:sp>
      <p:sp>
        <p:nvSpPr>
          <p:cNvPr id="90" name="Shape 90"/>
          <p:cNvSpPr txBox="1">
            <a:spLocks noGrp="1"/>
          </p:cNvSpPr>
          <p:nvPr>
            <p:ph type="ftr" idx="11"/>
          </p:nvPr>
        </p:nvSpPr>
        <p:spPr>
          <a:xfrm>
            <a:off x="3686185" y="6459785"/>
            <a:ext cx="4822803"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r>
              <a:rPr lang="en-US" smtClean="0"/>
              <a:t>© 2015 Stevens Institute of Technology</a:t>
            </a:r>
            <a:endParaRPr/>
          </a:p>
        </p:txBody>
      </p:sp>
      <p:sp>
        <p:nvSpPr>
          <p:cNvPr id="91" name="Shape 91"/>
          <p:cNvSpPr txBox="1">
            <a:spLocks noGrp="1"/>
          </p:cNvSpPr>
          <p:nvPr>
            <p:ph type="sldNum" idx="12"/>
          </p:nvPr>
        </p:nvSpPr>
        <p:spPr>
          <a:xfrm>
            <a:off x="9900457" y="6459785"/>
            <a:ext cx="1312024" cy="365125"/>
          </a:xfrm>
          <a:prstGeom prst="rect">
            <a:avLst/>
          </a:prstGeom>
          <a:noFill/>
          <a:ln>
            <a:noFill/>
          </a:ln>
        </p:spPr>
        <p:txBody>
          <a:bodyPr lIns="91425" tIns="45700" rIns="91425" bIns="45700" anchor="ctr" anchorCtr="0">
            <a:noAutofit/>
          </a:bodyPr>
          <a:lstStyle>
            <a:lvl1pPr marL="0" marR="0" indent="0" algn="r" rtl="0">
              <a:spcBef>
                <a:spcPts val="0"/>
              </a:spcBef>
              <a:buNone/>
              <a:defRPr sz="1050" b="0" i="0" u="none" strike="noStrike" cap="none" baseline="0">
                <a:solidFill>
                  <a:srgbClr val="FFFFFF"/>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92"/>
        <p:cNvGrpSpPr/>
        <p:nvPr/>
      </p:nvGrpSpPr>
      <p:grpSpPr>
        <a:xfrm>
          <a:off x="0" y="0"/>
          <a:ext cx="0" cy="0"/>
          <a:chOff x="0" y="0"/>
          <a:chExt cx="0" cy="0"/>
        </a:xfrm>
      </p:grpSpPr>
      <p:sp>
        <p:nvSpPr>
          <p:cNvPr id="93" name="Shape 93"/>
          <p:cNvSpPr/>
          <p:nvPr/>
        </p:nvSpPr>
        <p:spPr>
          <a:xfrm>
            <a:off x="3175" y="6400800"/>
            <a:ext cx="12188824" cy="457200"/>
          </a:xfrm>
          <a:prstGeom prst="rect">
            <a:avLst/>
          </a:prstGeom>
          <a:solidFill>
            <a:schemeClr val="accent2"/>
          </a:solidFill>
          <a:ln>
            <a:noFill/>
          </a:ln>
        </p:spPr>
        <p:txBody>
          <a:bodyPr lIns="91425" tIns="91425" rIns="91425" bIns="91425" anchor="ctr" anchorCtr="0">
            <a:noAutofit/>
          </a:bodyPr>
          <a:lstStyle/>
          <a:p>
            <a:pPr>
              <a:spcBef>
                <a:spcPts val="0"/>
              </a:spcBef>
              <a:buNone/>
            </a:pPr>
            <a:endParaRPr/>
          </a:p>
        </p:txBody>
      </p:sp>
      <p:sp>
        <p:nvSpPr>
          <p:cNvPr id="94" name="Shape 94"/>
          <p:cNvSpPr/>
          <p:nvPr/>
        </p:nvSpPr>
        <p:spPr>
          <a:xfrm>
            <a:off x="15" y="6334316"/>
            <a:ext cx="12188824" cy="64008"/>
          </a:xfrm>
          <a:prstGeom prst="rect">
            <a:avLst/>
          </a:prstGeom>
          <a:solidFill>
            <a:schemeClr val="accent1"/>
          </a:solidFill>
          <a:ln>
            <a:noFill/>
          </a:ln>
        </p:spPr>
        <p:txBody>
          <a:bodyPr lIns="91425" tIns="91425" rIns="91425" bIns="91425" anchor="ctr" anchorCtr="0">
            <a:noAutofit/>
          </a:bodyPr>
          <a:lstStyle/>
          <a:p>
            <a:pPr>
              <a:spcBef>
                <a:spcPts val="0"/>
              </a:spcBef>
              <a:buNone/>
            </a:pPr>
            <a:endParaRPr/>
          </a:p>
        </p:txBody>
      </p:sp>
      <p:sp>
        <p:nvSpPr>
          <p:cNvPr id="95" name="Shape 95"/>
          <p:cNvSpPr txBox="1">
            <a:spLocks noGrp="1"/>
          </p:cNvSpPr>
          <p:nvPr>
            <p:ph type="title"/>
          </p:nvPr>
        </p:nvSpPr>
        <p:spPr>
          <a:xfrm rot="5400000">
            <a:off x="7160639" y="1979038"/>
            <a:ext cx="5757421" cy="2628899"/>
          </a:xfrm>
          <a:prstGeom prst="rect">
            <a:avLst/>
          </a:prstGeom>
          <a:noFill/>
          <a:ln>
            <a:noFill/>
          </a:ln>
        </p:spPr>
        <p:txBody>
          <a:bodyPr lIns="91425" tIns="91425" rIns="91425" bIns="91425" anchor="b" anchorCtr="0"/>
          <a:lstStyle>
            <a:lvl1pPr algn="l" rtl="0">
              <a:lnSpc>
                <a:spcPct val="85000"/>
              </a:lnSpc>
              <a:spcBef>
                <a:spcPts val="0"/>
              </a:spcBef>
              <a:buClr>
                <a:srgbClr val="3F3F3F"/>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6" name="Shape 96"/>
          <p:cNvSpPr txBox="1">
            <a:spLocks noGrp="1"/>
          </p:cNvSpPr>
          <p:nvPr>
            <p:ph type="body" idx="1"/>
          </p:nvPr>
        </p:nvSpPr>
        <p:spPr>
          <a:xfrm rot="5400000">
            <a:off x="1826639" y="-573660"/>
            <a:ext cx="5757422" cy="7734299"/>
          </a:xfrm>
          <a:prstGeom prst="rect">
            <a:avLst/>
          </a:prstGeom>
          <a:noFill/>
          <a:ln>
            <a:noFill/>
          </a:ln>
        </p:spPr>
        <p:txBody>
          <a:bodyPr lIns="91425" tIns="91425" rIns="91425" bIns="91425" anchor="t" anchorCtr="0"/>
          <a:lstStyle>
            <a:lvl1pPr marL="91440" indent="35560" algn="l" rtl="0">
              <a:lnSpc>
                <a:spcPct val="90000"/>
              </a:lnSpc>
              <a:spcBef>
                <a:spcPts val="1200"/>
              </a:spcBef>
              <a:spcAft>
                <a:spcPts val="200"/>
              </a:spcAft>
              <a:buClr>
                <a:schemeClr val="accent1"/>
              </a:buClr>
              <a:buFont typeface="Calibri"/>
              <a:buChar char=" "/>
              <a:defRPr/>
            </a:lvl1pPr>
            <a:lvl2pPr marL="384048" indent="-79248" algn="l" rtl="0">
              <a:lnSpc>
                <a:spcPct val="90000"/>
              </a:lnSpc>
              <a:spcBef>
                <a:spcPts val="200"/>
              </a:spcBef>
              <a:spcAft>
                <a:spcPts val="400"/>
              </a:spcAft>
              <a:buClr>
                <a:schemeClr val="accent1"/>
              </a:buClr>
              <a:buFont typeface="Calibri"/>
              <a:buChar char="◦"/>
              <a:defRPr/>
            </a:lvl2pPr>
            <a:lvl3pPr marL="566928" indent="-97027" algn="l" rtl="0">
              <a:lnSpc>
                <a:spcPct val="90000"/>
              </a:lnSpc>
              <a:spcBef>
                <a:spcPts val="200"/>
              </a:spcBef>
              <a:spcAft>
                <a:spcPts val="400"/>
              </a:spcAft>
              <a:buClr>
                <a:schemeClr val="accent1"/>
              </a:buClr>
              <a:buFont typeface="Calibri"/>
              <a:buChar char="◦"/>
              <a:defRPr/>
            </a:lvl3pPr>
            <a:lvl4pPr marL="749808" indent="-102108" algn="l" rtl="0">
              <a:lnSpc>
                <a:spcPct val="90000"/>
              </a:lnSpc>
              <a:spcBef>
                <a:spcPts val="200"/>
              </a:spcBef>
              <a:spcAft>
                <a:spcPts val="400"/>
              </a:spcAft>
              <a:buClr>
                <a:schemeClr val="accent1"/>
              </a:buClr>
              <a:buFont typeface="Calibri"/>
              <a:buChar char="◦"/>
              <a:defRPr/>
            </a:lvl4pPr>
            <a:lvl5pPr marL="932688" indent="-94488" algn="l" rtl="0">
              <a:lnSpc>
                <a:spcPct val="90000"/>
              </a:lnSpc>
              <a:spcBef>
                <a:spcPts val="200"/>
              </a:spcBef>
              <a:spcAft>
                <a:spcPts val="400"/>
              </a:spcAft>
              <a:buClr>
                <a:schemeClr val="accent1"/>
              </a:buClr>
              <a:buFont typeface="Calibri"/>
              <a:buChar char="◦"/>
              <a:defRPr/>
            </a:lvl5pPr>
            <a:lvl6pPr marL="1100000" indent="-147500" algn="l" rtl="0">
              <a:lnSpc>
                <a:spcPct val="90000"/>
              </a:lnSpc>
              <a:spcBef>
                <a:spcPts val="200"/>
              </a:spcBef>
              <a:spcAft>
                <a:spcPts val="400"/>
              </a:spcAft>
              <a:buClr>
                <a:schemeClr val="accent1"/>
              </a:buClr>
              <a:buFont typeface="Calibri"/>
              <a:buChar char="◦"/>
              <a:defRPr/>
            </a:lvl6pPr>
            <a:lvl7pPr marL="1300000" indent="-144300" algn="l" rtl="0">
              <a:lnSpc>
                <a:spcPct val="90000"/>
              </a:lnSpc>
              <a:spcBef>
                <a:spcPts val="200"/>
              </a:spcBef>
              <a:spcAft>
                <a:spcPts val="400"/>
              </a:spcAft>
              <a:buClr>
                <a:schemeClr val="accent1"/>
              </a:buClr>
              <a:buFont typeface="Calibri"/>
              <a:buChar char="◦"/>
              <a:defRPr/>
            </a:lvl7pPr>
            <a:lvl8pPr marL="1500000" indent="-141100" algn="l" rtl="0">
              <a:lnSpc>
                <a:spcPct val="90000"/>
              </a:lnSpc>
              <a:spcBef>
                <a:spcPts val="200"/>
              </a:spcBef>
              <a:spcAft>
                <a:spcPts val="400"/>
              </a:spcAft>
              <a:buClr>
                <a:schemeClr val="accent1"/>
              </a:buClr>
              <a:buFont typeface="Calibri"/>
              <a:buChar char="◦"/>
              <a:defRPr/>
            </a:lvl8pPr>
            <a:lvl9pPr marL="1699999" indent="-150599" algn="l" rtl="0">
              <a:lnSpc>
                <a:spcPct val="90000"/>
              </a:lnSpc>
              <a:spcBef>
                <a:spcPts val="200"/>
              </a:spcBef>
              <a:spcAft>
                <a:spcPts val="400"/>
              </a:spcAft>
              <a:buClr>
                <a:schemeClr val="accent1"/>
              </a:buClr>
              <a:buFont typeface="Calibri"/>
              <a:buChar char="◦"/>
              <a:defRPr/>
            </a:lvl9pPr>
          </a:lstStyle>
          <a:p>
            <a:endParaRPr/>
          </a:p>
        </p:txBody>
      </p:sp>
      <p:sp>
        <p:nvSpPr>
          <p:cNvPr id="97" name="Shape 97"/>
          <p:cNvSpPr txBox="1">
            <a:spLocks noGrp="1"/>
          </p:cNvSpPr>
          <p:nvPr>
            <p:ph type="dt" idx="10"/>
          </p:nvPr>
        </p:nvSpPr>
        <p:spPr>
          <a:xfrm>
            <a:off x="1097279" y="6459785"/>
            <a:ext cx="2472271"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fld id="{419A2D7C-94E9-7447-AC5B-850949EA7DB8}" type="datetime1">
              <a:rPr lang="en-US" smtClean="0"/>
              <a:t>5/16/15</a:t>
            </a:fld>
            <a:endParaRPr/>
          </a:p>
        </p:txBody>
      </p:sp>
      <p:sp>
        <p:nvSpPr>
          <p:cNvPr id="98" name="Shape 98"/>
          <p:cNvSpPr txBox="1">
            <a:spLocks noGrp="1"/>
          </p:cNvSpPr>
          <p:nvPr>
            <p:ph type="ftr" idx="11"/>
          </p:nvPr>
        </p:nvSpPr>
        <p:spPr>
          <a:xfrm>
            <a:off x="3686185" y="6459785"/>
            <a:ext cx="4822803"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r>
              <a:rPr lang="en-US" smtClean="0"/>
              <a:t>© 2015 Stevens Institute of Technology</a:t>
            </a:r>
            <a:endParaRPr/>
          </a:p>
        </p:txBody>
      </p:sp>
      <p:sp>
        <p:nvSpPr>
          <p:cNvPr id="99" name="Shape 99"/>
          <p:cNvSpPr txBox="1">
            <a:spLocks noGrp="1"/>
          </p:cNvSpPr>
          <p:nvPr>
            <p:ph type="sldNum" idx="12"/>
          </p:nvPr>
        </p:nvSpPr>
        <p:spPr>
          <a:xfrm>
            <a:off x="9900457" y="6459785"/>
            <a:ext cx="1312024" cy="365125"/>
          </a:xfrm>
          <a:prstGeom prst="rect">
            <a:avLst/>
          </a:prstGeom>
          <a:noFill/>
          <a:ln>
            <a:noFill/>
          </a:ln>
        </p:spPr>
        <p:txBody>
          <a:bodyPr lIns="91425" tIns="45700" rIns="91425" bIns="45700" anchor="ctr" anchorCtr="0">
            <a:noAutofit/>
          </a:bodyPr>
          <a:lstStyle>
            <a:lvl1pPr marL="0" marR="0" indent="0" algn="r" rtl="0">
              <a:spcBef>
                <a:spcPts val="0"/>
              </a:spcBef>
              <a:buNone/>
              <a:defRPr sz="1050" b="0" i="0" u="none" strike="noStrike" cap="none" baseline="0">
                <a:solidFill>
                  <a:srgbClr val="FFFFFF"/>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1" y="1295401"/>
            <a:ext cx="10970684" cy="1927225"/>
          </a:xfrm>
        </p:spPr>
        <p:txBody>
          <a:bodyPr tIns="0" bIns="0" anchor="b" anchorCtr="0"/>
          <a:lstStyle>
            <a:lvl1pPr>
              <a:defRPr sz="8000">
                <a:solidFill>
                  <a:schemeClr val="bg1"/>
                </a:solidFill>
              </a:defRPr>
            </a:lvl1pPr>
          </a:lstStyle>
          <a:p>
            <a:r>
              <a:rPr lang="en-US" smtClean="0"/>
              <a:t>Click to edit Master title style</a:t>
            </a:r>
            <a:endParaRPr/>
          </a:p>
        </p:txBody>
      </p:sp>
      <p:sp>
        <p:nvSpPr>
          <p:cNvPr id="3" name="Subtitle 2"/>
          <p:cNvSpPr>
            <a:spLocks noGrp="1"/>
          </p:cNvSpPr>
          <p:nvPr>
            <p:ph type="subTitle" idx="1"/>
          </p:nvPr>
        </p:nvSpPr>
        <p:spPr>
          <a:xfrm>
            <a:off x="609601" y="3307976"/>
            <a:ext cx="10970684" cy="1066800"/>
          </a:xfrm>
        </p:spPr>
        <p:txBody>
          <a:bodyPr tIns="0" bIns="0"/>
          <a:lstStyle>
            <a:lvl1pPr marL="0" indent="0" algn="ctr">
              <a:spcBef>
                <a:spcPts val="400"/>
              </a:spcBef>
              <a:buNone/>
              <a:defRPr sz="2400">
                <a:solidFill>
                  <a:schemeClr val="bg1"/>
                </a:solidFill>
                <a:latin typeface="+mj-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0A14C396-8827-E648-94A6-5C8F0FB34890}" type="datetime1">
              <a:rPr lang="en-US" smtClean="0"/>
              <a:t>5/16/15</a:t>
            </a:fld>
            <a:endParaRPr lang="en-US"/>
          </a:p>
        </p:txBody>
      </p:sp>
      <p:sp>
        <p:nvSpPr>
          <p:cNvPr id="5" name="Footer Placeholder 4"/>
          <p:cNvSpPr>
            <a:spLocks noGrp="1"/>
          </p:cNvSpPr>
          <p:nvPr>
            <p:ph type="ftr" sz="quarter" idx="11"/>
          </p:nvPr>
        </p:nvSpPr>
        <p:spPr/>
        <p:txBody>
          <a:bodyPr/>
          <a:lstStyle/>
          <a:p>
            <a:r>
              <a:rPr lang="en-US" smtClean="0"/>
              <a:t>© 2015 Stevens Institute of Technology</a:t>
            </a:r>
            <a:endParaRPr lang="en-US"/>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
        <p:nvSpPr>
          <p:cNvPr id="8" name="TextBox 7"/>
          <p:cNvSpPr txBox="1"/>
          <p:nvPr/>
        </p:nvSpPr>
        <p:spPr>
          <a:xfrm>
            <a:off x="11057091" y="5804647"/>
            <a:ext cx="489316" cy="902811"/>
          </a:xfrm>
          <a:prstGeom prst="rect">
            <a:avLst/>
          </a:prstGeom>
          <a:noFill/>
        </p:spPr>
        <p:txBody>
          <a:bodyPr wrap="none" lIns="0" tIns="0" rIns="0" bIns="0" rtlCol="0">
            <a:spAutoFit/>
          </a:bodyPr>
          <a:lstStyle/>
          <a:p>
            <a:r>
              <a:rPr sz="5900">
                <a:solidFill>
                  <a:schemeClr val="accent1"/>
                </a:solidFill>
                <a:latin typeface="Wingdings" pitchFamily="2" charset="2"/>
              </a:rPr>
              <a:t>S</a:t>
            </a:r>
          </a:p>
        </p:txBody>
      </p:sp>
    </p:spTree>
    <p:extLst>
      <p:ext uri="{BB962C8B-B14F-4D97-AF65-F5344CB8AC3E}">
        <p14:creationId xmlns:p14="http://schemas.microsoft.com/office/powerpoint/2010/main" val="396496155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9" name="Shape 19"/>
          <p:cNvSpPr txBox="1">
            <a:spLocks noGrp="1"/>
          </p:cNvSpPr>
          <p:nvPr>
            <p:ph type="body" idx="1"/>
          </p:nvPr>
        </p:nvSpPr>
        <p:spPr>
          <a:xfrm>
            <a:off x="609600" y="1658989"/>
            <a:ext cx="10972800" cy="4840400"/>
          </a:xfrm>
          <a:prstGeom prst="rect">
            <a:avLst/>
          </a:prstGeom>
        </p:spPr>
        <p:txBody>
          <a:bodyPr lIns="121897" tIns="121897" rIns="121897" bIns="121897"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2" name="Shape 22"/>
          <p:cNvSpPr txBox="1">
            <a:spLocks noGrp="1"/>
          </p:cNvSpPr>
          <p:nvPr>
            <p:ph type="title"/>
          </p:nvPr>
        </p:nvSpPr>
        <p:spPr>
          <a:xfrm>
            <a:off x="609600" y="274637"/>
            <a:ext cx="10972800" cy="1325600"/>
          </a:xfrm>
          <a:prstGeom prst="rect">
            <a:avLst/>
          </a:prstGeom>
        </p:spPr>
        <p:txBody>
          <a:bodyPr lIns="121897" tIns="121897" rIns="121897" bIns="121897"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3" name="Shape 23"/>
          <p:cNvSpPr txBox="1">
            <a:spLocks noGrp="1"/>
          </p:cNvSpPr>
          <p:nvPr>
            <p:ph type="sldNum" idx="12"/>
          </p:nvPr>
        </p:nvSpPr>
        <p:spPr>
          <a:xfrm>
            <a:off x="11409055" y="6333133"/>
            <a:ext cx="731599" cy="524800"/>
          </a:xfrm>
          <a:prstGeom prst="rect">
            <a:avLst/>
          </a:prstGeom>
        </p:spPr>
        <p:txBody>
          <a:bodyPr lIns="121897" tIns="121897" rIns="121897" bIns="121897"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3452950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8471A4D3-1638-AD45-A49C-FAE8B0169DF3}" type="datetime1">
              <a:rPr lang="en-US" smtClean="0"/>
              <a:t>5/16/15</a:t>
            </a:fld>
            <a:endParaRPr lang="en-US"/>
          </a:p>
        </p:txBody>
      </p:sp>
      <p:sp>
        <p:nvSpPr>
          <p:cNvPr id="5" name="Footer Placeholder 4"/>
          <p:cNvSpPr>
            <a:spLocks noGrp="1"/>
          </p:cNvSpPr>
          <p:nvPr>
            <p:ph type="ftr" sz="quarter" idx="11"/>
          </p:nvPr>
        </p:nvSpPr>
        <p:spPr/>
        <p:txBody>
          <a:bodyPr/>
          <a:lstStyle/>
          <a:p>
            <a:r>
              <a:rPr lang="en-US" smtClean="0"/>
              <a:t>© 2015 Stevens Institute of Technology</a:t>
            </a:r>
            <a:endParaRPr lang="en-US"/>
          </a:p>
        </p:txBody>
      </p:sp>
      <p:sp>
        <p:nvSpPr>
          <p:cNvPr id="6" name="Slide Number Placeholder 5"/>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a:t>
            </a:fld>
            <a:endParaRPr lang="en"/>
          </a:p>
        </p:txBody>
      </p:sp>
    </p:spTree>
    <p:extLst>
      <p:ext uri="{BB962C8B-B14F-4D97-AF65-F5344CB8AC3E}">
        <p14:creationId xmlns:p14="http://schemas.microsoft.com/office/powerpoint/2010/main" val="37303154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p:nvPr/>
        </p:nvSpPr>
        <p:spPr>
          <a:xfrm>
            <a:off x="0" y="6400800"/>
            <a:ext cx="12192000" cy="457200"/>
          </a:xfrm>
          <a:prstGeom prst="rect">
            <a:avLst/>
          </a:prstGeom>
          <a:solidFill>
            <a:schemeClr val="accent2"/>
          </a:solidFill>
          <a:ln>
            <a:noFill/>
          </a:ln>
        </p:spPr>
        <p:txBody>
          <a:bodyPr lIns="91425" tIns="91425" rIns="91425" bIns="91425" anchor="ctr" anchorCtr="0">
            <a:noAutofit/>
          </a:bodyPr>
          <a:lstStyle/>
          <a:p>
            <a:pPr>
              <a:spcBef>
                <a:spcPts val="0"/>
              </a:spcBef>
              <a:buNone/>
            </a:pPr>
            <a:endParaRPr/>
          </a:p>
        </p:txBody>
      </p:sp>
      <p:sp>
        <p:nvSpPr>
          <p:cNvPr id="10" name="Shape 10"/>
          <p:cNvSpPr/>
          <p:nvPr/>
        </p:nvSpPr>
        <p:spPr>
          <a:xfrm>
            <a:off x="0" y="6334316"/>
            <a:ext cx="12192000" cy="65997"/>
          </a:xfrm>
          <a:prstGeom prst="rect">
            <a:avLst/>
          </a:prstGeom>
          <a:solidFill>
            <a:schemeClr val="accent1"/>
          </a:solidFill>
          <a:ln>
            <a:noFill/>
          </a:ln>
        </p:spPr>
        <p:txBody>
          <a:bodyPr lIns="91425" tIns="91425" rIns="91425" bIns="91425" anchor="ctr" anchorCtr="0">
            <a:noAutofit/>
          </a:bodyPr>
          <a:lstStyle/>
          <a:p>
            <a:pPr>
              <a:spcBef>
                <a:spcPts val="0"/>
              </a:spcBef>
              <a:buNone/>
            </a:pPr>
            <a:endParaRPr/>
          </a:p>
        </p:txBody>
      </p:sp>
      <p:sp>
        <p:nvSpPr>
          <p:cNvPr id="11" name="Shape 11"/>
          <p:cNvSpPr txBox="1">
            <a:spLocks noGrp="1"/>
          </p:cNvSpPr>
          <p:nvPr>
            <p:ph type="title"/>
          </p:nvPr>
        </p:nvSpPr>
        <p:spPr>
          <a:xfrm>
            <a:off x="1097279" y="286603"/>
            <a:ext cx="10058399" cy="1450756"/>
          </a:xfrm>
          <a:prstGeom prst="rect">
            <a:avLst/>
          </a:prstGeom>
          <a:noFill/>
          <a:ln>
            <a:noFill/>
          </a:ln>
        </p:spPr>
        <p:txBody>
          <a:bodyPr lIns="91425" tIns="91425" rIns="91425" bIns="91425" anchor="b" anchorCtr="0"/>
          <a:lstStyle>
            <a:lvl1pPr marL="0" marR="0" indent="0" algn="l" rtl="0">
              <a:lnSpc>
                <a:spcPct val="85000"/>
              </a:lnSpc>
              <a:spcBef>
                <a:spcPts val="0"/>
              </a:spcBef>
              <a:buClr>
                <a:srgbClr val="3F3F3F"/>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2" name="Shape 12"/>
          <p:cNvSpPr txBox="1">
            <a:spLocks noGrp="1"/>
          </p:cNvSpPr>
          <p:nvPr>
            <p:ph type="body" idx="1"/>
          </p:nvPr>
        </p:nvSpPr>
        <p:spPr>
          <a:xfrm>
            <a:off x="1097279" y="1845733"/>
            <a:ext cx="10058399" cy="4023360"/>
          </a:xfrm>
          <a:prstGeom prst="rect">
            <a:avLst/>
          </a:prstGeom>
          <a:noFill/>
          <a:ln>
            <a:noFill/>
          </a:ln>
        </p:spPr>
        <p:txBody>
          <a:bodyPr lIns="91425" tIns="91425" rIns="91425" bIns="91425" anchor="t" anchorCtr="0"/>
          <a:lstStyle>
            <a:lvl1pPr marL="91440" marR="0" indent="35560" algn="l" rtl="0">
              <a:lnSpc>
                <a:spcPct val="90000"/>
              </a:lnSpc>
              <a:spcBef>
                <a:spcPts val="1200"/>
              </a:spcBef>
              <a:spcAft>
                <a:spcPts val="200"/>
              </a:spcAft>
              <a:buClr>
                <a:schemeClr val="accent1"/>
              </a:buClr>
              <a:buFont typeface="Calibri"/>
              <a:buChar char=" "/>
              <a:defRPr/>
            </a:lvl1pPr>
            <a:lvl2pPr marL="384048" marR="0" indent="-79248" algn="l" rtl="0">
              <a:lnSpc>
                <a:spcPct val="90000"/>
              </a:lnSpc>
              <a:spcBef>
                <a:spcPts val="200"/>
              </a:spcBef>
              <a:spcAft>
                <a:spcPts val="400"/>
              </a:spcAft>
              <a:buClr>
                <a:schemeClr val="accent1"/>
              </a:buClr>
              <a:buFont typeface="Calibri"/>
              <a:buChar char="◦"/>
              <a:defRPr/>
            </a:lvl2pPr>
            <a:lvl3pPr marL="566928" marR="0" indent="-97027" algn="l" rtl="0">
              <a:lnSpc>
                <a:spcPct val="90000"/>
              </a:lnSpc>
              <a:spcBef>
                <a:spcPts val="200"/>
              </a:spcBef>
              <a:spcAft>
                <a:spcPts val="400"/>
              </a:spcAft>
              <a:buClr>
                <a:schemeClr val="accent1"/>
              </a:buClr>
              <a:buFont typeface="Calibri"/>
              <a:buChar char="◦"/>
              <a:defRPr/>
            </a:lvl3pPr>
            <a:lvl4pPr marL="749808" marR="0" indent="-102108" algn="l" rtl="0">
              <a:lnSpc>
                <a:spcPct val="90000"/>
              </a:lnSpc>
              <a:spcBef>
                <a:spcPts val="200"/>
              </a:spcBef>
              <a:spcAft>
                <a:spcPts val="400"/>
              </a:spcAft>
              <a:buClr>
                <a:schemeClr val="accent1"/>
              </a:buClr>
              <a:buFont typeface="Calibri"/>
              <a:buChar char="◦"/>
              <a:defRPr/>
            </a:lvl4pPr>
            <a:lvl5pPr marL="932688" marR="0" indent="-94488" algn="l" rtl="0">
              <a:lnSpc>
                <a:spcPct val="90000"/>
              </a:lnSpc>
              <a:spcBef>
                <a:spcPts val="200"/>
              </a:spcBef>
              <a:spcAft>
                <a:spcPts val="400"/>
              </a:spcAft>
              <a:buClr>
                <a:schemeClr val="accent1"/>
              </a:buClr>
              <a:buFont typeface="Calibri"/>
              <a:buChar char="◦"/>
              <a:defRPr/>
            </a:lvl5pPr>
            <a:lvl6pPr marL="1100000" marR="0" indent="-147500" algn="l" rtl="0">
              <a:lnSpc>
                <a:spcPct val="90000"/>
              </a:lnSpc>
              <a:spcBef>
                <a:spcPts val="200"/>
              </a:spcBef>
              <a:spcAft>
                <a:spcPts val="400"/>
              </a:spcAft>
              <a:buClr>
                <a:schemeClr val="accent1"/>
              </a:buClr>
              <a:buFont typeface="Calibri"/>
              <a:buChar char="◦"/>
              <a:defRPr/>
            </a:lvl6pPr>
            <a:lvl7pPr marL="1300000" marR="0" indent="-144300" algn="l" rtl="0">
              <a:lnSpc>
                <a:spcPct val="90000"/>
              </a:lnSpc>
              <a:spcBef>
                <a:spcPts val="200"/>
              </a:spcBef>
              <a:spcAft>
                <a:spcPts val="400"/>
              </a:spcAft>
              <a:buClr>
                <a:schemeClr val="accent1"/>
              </a:buClr>
              <a:buFont typeface="Calibri"/>
              <a:buChar char="◦"/>
              <a:defRPr/>
            </a:lvl7pPr>
            <a:lvl8pPr marL="1500000" marR="0" indent="-141100" algn="l" rtl="0">
              <a:lnSpc>
                <a:spcPct val="90000"/>
              </a:lnSpc>
              <a:spcBef>
                <a:spcPts val="200"/>
              </a:spcBef>
              <a:spcAft>
                <a:spcPts val="400"/>
              </a:spcAft>
              <a:buClr>
                <a:schemeClr val="accent1"/>
              </a:buClr>
              <a:buFont typeface="Calibri"/>
              <a:buChar char="◦"/>
              <a:defRPr/>
            </a:lvl8pPr>
            <a:lvl9pPr marL="1699999" marR="0" indent="-150599" algn="l" rtl="0">
              <a:lnSpc>
                <a:spcPct val="90000"/>
              </a:lnSpc>
              <a:spcBef>
                <a:spcPts val="200"/>
              </a:spcBef>
              <a:spcAft>
                <a:spcPts val="400"/>
              </a:spcAft>
              <a:buClr>
                <a:schemeClr val="accent1"/>
              </a:buClr>
              <a:buFont typeface="Calibri"/>
              <a:buChar char="◦"/>
              <a:defRPr/>
            </a:lvl9pPr>
          </a:lstStyle>
          <a:p>
            <a:endParaRPr/>
          </a:p>
        </p:txBody>
      </p:sp>
      <p:sp>
        <p:nvSpPr>
          <p:cNvPr id="13" name="Shape 13"/>
          <p:cNvSpPr txBox="1">
            <a:spLocks noGrp="1"/>
          </p:cNvSpPr>
          <p:nvPr>
            <p:ph type="dt" idx="10"/>
          </p:nvPr>
        </p:nvSpPr>
        <p:spPr>
          <a:xfrm>
            <a:off x="1097279" y="6459785"/>
            <a:ext cx="2472271"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fld id="{310E2D47-4CBF-AA45-A8C9-51F4C0BD5D56}" type="datetime1">
              <a:rPr lang="en-US" smtClean="0"/>
              <a:t>5/16/15</a:t>
            </a:fld>
            <a:endParaRPr/>
          </a:p>
        </p:txBody>
      </p:sp>
      <p:sp>
        <p:nvSpPr>
          <p:cNvPr id="14" name="Shape 14"/>
          <p:cNvSpPr txBox="1">
            <a:spLocks noGrp="1"/>
          </p:cNvSpPr>
          <p:nvPr>
            <p:ph type="ftr" idx="11"/>
          </p:nvPr>
        </p:nvSpPr>
        <p:spPr>
          <a:xfrm>
            <a:off x="3686185" y="6459785"/>
            <a:ext cx="4822803"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r>
              <a:rPr lang="en-US" smtClean="0"/>
              <a:t>© 2015 Stevens Institute of Technology</a:t>
            </a:r>
            <a:endParaRPr/>
          </a:p>
        </p:txBody>
      </p:sp>
      <p:sp>
        <p:nvSpPr>
          <p:cNvPr id="15" name="Shape 15"/>
          <p:cNvSpPr txBox="1">
            <a:spLocks noGrp="1"/>
          </p:cNvSpPr>
          <p:nvPr>
            <p:ph type="sldNum" idx="12"/>
          </p:nvPr>
        </p:nvSpPr>
        <p:spPr>
          <a:xfrm>
            <a:off x="9900457" y="6459785"/>
            <a:ext cx="1312024" cy="365125"/>
          </a:xfrm>
          <a:prstGeom prst="rect">
            <a:avLst/>
          </a:prstGeom>
          <a:noFill/>
          <a:ln>
            <a:noFill/>
          </a:ln>
        </p:spPr>
        <p:txBody>
          <a:bodyPr lIns="91425" tIns="45700" rIns="91425" bIns="45700" anchor="ctr" anchorCtr="0">
            <a:noAutofit/>
          </a:bodyPr>
          <a:lstStyle>
            <a:lvl1pPr marL="0" marR="0" indent="0" algn="r" rtl="0">
              <a:spcBef>
                <a:spcPts val="0"/>
              </a:spcBef>
              <a:buNone/>
              <a:defRPr sz="1050" b="0" i="0" u="none" strike="noStrike" cap="none" baseline="0">
                <a:solidFill>
                  <a:srgbClr val="FFFFFF"/>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cxnSp>
        <p:nvCxnSpPr>
          <p:cNvPr id="16" name="Shape 16"/>
          <p:cNvCxnSpPr/>
          <p:nvPr/>
        </p:nvCxnSpPr>
        <p:spPr>
          <a:xfrm>
            <a:off x="1193532" y="1737844"/>
            <a:ext cx="9966959" cy="0"/>
          </a:xfrm>
          <a:prstGeom prst="straightConnector1">
            <a:avLst/>
          </a:prstGeom>
          <a:noFill/>
          <a:ln w="9525" cap="flat">
            <a:solidFill>
              <a:srgbClr val="7F7F7F"/>
            </a:solidFill>
            <a:prstDash val="solid"/>
            <a:round/>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51" r:id="rId1"/>
    <p:sldLayoutId id="2147483652" r:id="rId2"/>
    <p:sldLayoutId id="2147483655" r:id="rId3"/>
    <p:sldLayoutId id="2147483656" r:id="rId4"/>
    <p:sldLayoutId id="2147483657" r:id="rId5"/>
    <p:sldLayoutId id="2147483658" r:id="rId6"/>
    <p:sldLayoutId id="2147483660" r:id="rId7"/>
    <p:sldLayoutId id="2147483661" r:id="rId8"/>
    <p:sldLayoutId id="2147483662" r:id="rId9"/>
  </p:sldLayoutIdLst>
  <p:hf hd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Word_Document2.docx"/><Relationship Id="rId4" Type="http://schemas.openxmlformats.org/officeDocument/2006/relationships/image" Target="../media/image5.emf"/><Relationship Id="rId1" Type="http://schemas.openxmlformats.org/officeDocument/2006/relationships/vmlDrawing" Target="../drawings/vmlDrawing2.vml"/><Relationship Id="rId2"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 Id="rId3"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 Id="rId3"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9.png"/><Relationship Id="rId5" Type="http://schemas.microsoft.com/office/2007/relationships/hdphoto" Target="../media/hdphoto4.wdp"/><Relationship Id="rId6" Type="http://schemas.openxmlformats.org/officeDocument/2006/relationships/image" Target="../media/image10.png"/><Relationship Id="rId7" Type="http://schemas.microsoft.com/office/2007/relationships/hdphoto" Target="../media/hdphoto5.wdp"/><Relationship Id="rId1" Type="http://schemas.openxmlformats.org/officeDocument/2006/relationships/slideLayout" Target="../slideLayouts/slideLayout9.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13.png"/><Relationship Id="rId1" Type="http://schemas.microsoft.com/office/2007/relationships/media" Target="../media/media1.mov"/><Relationship Id="rId2" Type="http://schemas.openxmlformats.org/officeDocument/2006/relationships/video" Target="../media/media1.mov"/></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609601" y="1208426"/>
            <a:ext cx="10970684" cy="1927225"/>
          </a:xfrm>
          <a:prstGeom prst="rect">
            <a:avLst/>
          </a:prstGeom>
        </p:spPr>
        <p:txBody>
          <a:bodyPr lIns="121897" tIns="121897" rIns="121897" bIns="121897" anchor="b" anchorCtr="0">
            <a:noAutofit/>
          </a:bodyPr>
          <a:lstStyle/>
          <a:p>
            <a:pPr algn="ctr"/>
            <a:r>
              <a:rPr lang="en" sz="4400" dirty="0">
                <a:solidFill>
                  <a:srgbClr val="2683C6"/>
                </a:solidFill>
                <a:latin typeface="Candara"/>
                <a:ea typeface="Georgia"/>
                <a:cs typeface="Candara"/>
                <a:sym typeface="Georgia"/>
              </a:rPr>
              <a:t>Developing Data Warehousing &amp; Business Intelligence System </a:t>
            </a:r>
          </a:p>
        </p:txBody>
      </p:sp>
      <p:sp>
        <p:nvSpPr>
          <p:cNvPr id="55" name="Shape 55"/>
          <p:cNvSpPr txBox="1">
            <a:spLocks noGrp="1"/>
          </p:cNvSpPr>
          <p:nvPr>
            <p:ph type="subTitle" idx="1"/>
          </p:nvPr>
        </p:nvSpPr>
        <p:spPr>
          <a:xfrm>
            <a:off x="4575806" y="3184169"/>
            <a:ext cx="3462302" cy="1008039"/>
          </a:xfrm>
          <a:prstGeom prst="rect">
            <a:avLst/>
          </a:prstGeom>
        </p:spPr>
        <p:txBody>
          <a:bodyPr lIns="121897" tIns="121897" rIns="121897" bIns="121897" anchor="t" anchorCtr="0">
            <a:noAutofit/>
          </a:bodyPr>
          <a:lstStyle/>
          <a:p>
            <a:pPr>
              <a:spcBef>
                <a:spcPts val="0"/>
              </a:spcBef>
            </a:pPr>
            <a:r>
              <a:rPr lang="en-US" sz="3000" b="1" dirty="0" smtClean="0">
                <a:solidFill>
                  <a:schemeClr val="accent2">
                    <a:lumMod val="60000"/>
                    <a:lumOff val="40000"/>
                  </a:schemeClr>
                </a:solidFill>
                <a:latin typeface="Candara"/>
                <a:cs typeface="Candara"/>
              </a:rPr>
              <a:t>MIS 636 - B</a:t>
            </a:r>
          </a:p>
          <a:p>
            <a:pPr>
              <a:spcBef>
                <a:spcPts val="0"/>
              </a:spcBef>
            </a:pPr>
            <a:r>
              <a:rPr lang="en" sz="4000" b="1" dirty="0" smtClean="0">
                <a:solidFill>
                  <a:schemeClr val="accent2"/>
                </a:solidFill>
                <a:latin typeface="Candara"/>
                <a:cs typeface="Candara"/>
              </a:rPr>
              <a:t>CITI </a:t>
            </a:r>
            <a:r>
              <a:rPr lang="en" sz="4000" b="1" dirty="0">
                <a:solidFill>
                  <a:schemeClr val="accent2"/>
                </a:solidFill>
                <a:latin typeface="Candara"/>
                <a:cs typeface="Candara"/>
              </a:rPr>
              <a:t>BIKE </a:t>
            </a:r>
          </a:p>
        </p:txBody>
      </p:sp>
      <p:pic>
        <p:nvPicPr>
          <p:cNvPr id="56" name="Shape 56"/>
          <p:cNvPicPr preferRelativeResize="0"/>
          <p:nvPr/>
        </p:nvPicPr>
        <p:blipFill>
          <a:blip r:embed="rId3">
            <a:alphaModFix/>
          </a:blip>
          <a:stretch>
            <a:fillRect/>
          </a:stretch>
        </p:blipFill>
        <p:spPr>
          <a:xfrm>
            <a:off x="9385234" y="357716"/>
            <a:ext cx="2578100" cy="1270000"/>
          </a:xfrm>
          <a:prstGeom prst="rect">
            <a:avLst/>
          </a:prstGeom>
          <a:noFill/>
          <a:ln>
            <a:noFill/>
          </a:ln>
          <a:scene3d>
            <a:camera prst="orthographicFront"/>
            <a:lightRig rig="threePt" dir="t"/>
          </a:scene3d>
          <a:sp3d>
            <a:bevelT/>
          </a:sp3d>
        </p:spPr>
      </p:pic>
      <p:pic>
        <p:nvPicPr>
          <p:cNvPr id="57" name="Shape 57"/>
          <p:cNvPicPr preferRelativeResize="0"/>
          <p:nvPr/>
        </p:nvPicPr>
        <p:blipFill>
          <a:blip r:embed="rId4">
            <a:alphaModFix/>
          </a:blip>
          <a:stretch>
            <a:fillRect/>
          </a:stretch>
        </p:blipFill>
        <p:spPr>
          <a:xfrm>
            <a:off x="203201" y="4738248"/>
            <a:ext cx="4159700" cy="1579033"/>
          </a:xfrm>
          <a:prstGeom prst="rect">
            <a:avLst/>
          </a:prstGeom>
          <a:noFill/>
          <a:ln>
            <a:noFill/>
          </a:ln>
        </p:spPr>
      </p:pic>
      <p:sp>
        <p:nvSpPr>
          <p:cNvPr id="2" name="TextBox 1"/>
          <p:cNvSpPr txBox="1"/>
          <p:nvPr/>
        </p:nvSpPr>
        <p:spPr>
          <a:xfrm>
            <a:off x="8751458" y="4105232"/>
            <a:ext cx="3392707" cy="523220"/>
          </a:xfrm>
          <a:prstGeom prst="rect">
            <a:avLst/>
          </a:prstGeom>
          <a:noFill/>
        </p:spPr>
        <p:txBody>
          <a:bodyPr wrap="square" rtlCol="0">
            <a:spAutoFit/>
          </a:bodyPr>
          <a:lstStyle/>
          <a:p>
            <a:r>
              <a:rPr lang="en-US" sz="2800" b="1" dirty="0" smtClean="0">
                <a:solidFill>
                  <a:schemeClr val="accent2"/>
                </a:solidFill>
                <a:latin typeface="Candara"/>
                <a:cs typeface="Candara"/>
              </a:rPr>
              <a:t>Team E </a:t>
            </a:r>
            <a:r>
              <a:rPr lang="en-US" sz="2800" b="1" dirty="0" smtClean="0">
                <a:solidFill>
                  <a:schemeClr val="accent2"/>
                </a:solidFill>
                <a:latin typeface="Candara"/>
                <a:cs typeface="Candara"/>
              </a:rPr>
              <a:t>Members:</a:t>
            </a:r>
            <a:endParaRPr lang="en-US" sz="2800" b="1" dirty="0">
              <a:solidFill>
                <a:schemeClr val="accent2"/>
              </a:solidFill>
              <a:latin typeface="Candara"/>
              <a:cs typeface="Candara"/>
            </a:endParaRPr>
          </a:p>
        </p:txBody>
      </p:sp>
      <p:sp>
        <p:nvSpPr>
          <p:cNvPr id="3" name="Slide Number Placeholder 2"/>
          <p:cNvSpPr>
            <a:spLocks noGrp="1"/>
          </p:cNvSpPr>
          <p:nvPr>
            <p:ph type="sldNum" sz="quarter" idx="12"/>
          </p:nvPr>
        </p:nvSpPr>
        <p:spPr/>
        <p:txBody>
          <a:bodyPr/>
          <a:lstStyle/>
          <a:p>
            <a:fld id="{00000000-1234-1234-1234-123412341234}" type="slidenum">
              <a:rPr lang="en" smtClean="0">
                <a:latin typeface="Candara"/>
                <a:cs typeface="Candara"/>
              </a:rPr>
              <a:pPr/>
              <a:t>1</a:t>
            </a:fld>
            <a:endParaRPr lang="en">
              <a:latin typeface="Candara"/>
              <a:cs typeface="Candara"/>
            </a:endParaRPr>
          </a:p>
        </p:txBody>
      </p:sp>
      <p:sp>
        <p:nvSpPr>
          <p:cNvPr id="4" name="Footer Placeholder 3"/>
          <p:cNvSpPr>
            <a:spLocks noGrp="1"/>
          </p:cNvSpPr>
          <p:nvPr>
            <p:ph type="ftr" sz="quarter" idx="11"/>
          </p:nvPr>
        </p:nvSpPr>
        <p:spPr/>
        <p:txBody>
          <a:bodyPr/>
          <a:lstStyle/>
          <a:p>
            <a:r>
              <a:rPr lang="en-US" smtClean="0">
                <a:latin typeface="Candara"/>
                <a:cs typeface="Candara"/>
              </a:rPr>
              <a:t>© 2015 Stevens Institute of Technology</a:t>
            </a:r>
            <a:endParaRPr lang="en-US">
              <a:latin typeface="Candara"/>
              <a:cs typeface="Candara"/>
            </a:endParaRPr>
          </a:p>
        </p:txBody>
      </p:sp>
    </p:spTree>
    <p:extLst>
      <p:ext uri="{BB962C8B-B14F-4D97-AF65-F5344CB8AC3E}">
        <p14:creationId xmlns:p14="http://schemas.microsoft.com/office/powerpoint/2010/main" val="87798361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434876"/>
            <a:ext cx="10058399" cy="1006767"/>
          </a:xfrm>
        </p:spPr>
        <p:txBody>
          <a:bodyPr/>
          <a:lstStyle/>
          <a:p>
            <a:pPr algn="ctr"/>
            <a:r>
              <a:rPr lang="en" sz="4400" dirty="0">
                <a:latin typeface="Candara"/>
                <a:ea typeface="Trebuchet MS"/>
                <a:cs typeface="Candara"/>
                <a:sym typeface="Trebuchet MS"/>
              </a:rPr>
              <a:t>Steps </a:t>
            </a:r>
            <a:r>
              <a:rPr lang="en-US" sz="4400" dirty="0" smtClean="0">
                <a:latin typeface="Candara"/>
                <a:ea typeface="Trebuchet MS"/>
                <a:cs typeface="Candara"/>
                <a:sym typeface="Trebuchet MS"/>
              </a:rPr>
              <a:t>T</a:t>
            </a:r>
            <a:r>
              <a:rPr lang="en" sz="4400" dirty="0" smtClean="0">
                <a:latin typeface="Candara"/>
                <a:ea typeface="Trebuchet MS"/>
                <a:cs typeface="Candara"/>
                <a:sym typeface="Trebuchet MS"/>
              </a:rPr>
              <a:t>o </a:t>
            </a:r>
            <a:r>
              <a:rPr lang="en" sz="4400" dirty="0">
                <a:latin typeface="Candara"/>
                <a:ea typeface="Trebuchet MS"/>
                <a:cs typeface="Candara"/>
                <a:sym typeface="Trebuchet MS"/>
              </a:rPr>
              <a:t>Dimensional Modelling</a:t>
            </a:r>
            <a:endParaRPr lang="en-US" sz="4400" dirty="0">
              <a:latin typeface="Candara"/>
              <a:cs typeface="Candara"/>
            </a:endParaRPr>
          </a:p>
        </p:txBody>
      </p:sp>
      <p:sp>
        <p:nvSpPr>
          <p:cNvPr id="5" name="Shape 195"/>
          <p:cNvSpPr txBox="1">
            <a:spLocks/>
          </p:cNvSpPr>
          <p:nvPr/>
        </p:nvSpPr>
        <p:spPr>
          <a:xfrm>
            <a:off x="1357083" y="1644342"/>
            <a:ext cx="9638770" cy="4513508"/>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365125" marR="0" indent="-146939" algn="l" rtl="0">
              <a:lnSpc>
                <a:spcPct val="100000"/>
              </a:lnSpc>
              <a:spcBef>
                <a:spcPts val="400"/>
              </a:spcBef>
              <a:spcAft>
                <a:spcPts val="0"/>
              </a:spcAft>
              <a:buClr>
                <a:schemeClr val="accent1"/>
              </a:buClr>
              <a:buSzPct val="100000"/>
              <a:buFont typeface="Noto Symbol"/>
              <a:buChar char=""/>
              <a:defRPr sz="3200" b="0" i="0" u="none" strike="noStrike" cap="none" baseline="0">
                <a:solidFill>
                  <a:schemeClr val="dk2"/>
                </a:solidFill>
                <a:latin typeface="Trebuchet MS"/>
                <a:ea typeface="Trebuchet MS"/>
                <a:cs typeface="Trebuchet MS"/>
                <a:sym typeface="Trebuchet MS"/>
                <a:rtl val="0"/>
              </a:defRPr>
            </a:lvl1pPr>
            <a:lvl2pPr marL="620712" marR="0" indent="-93662" algn="l" rtl="0">
              <a:lnSpc>
                <a:spcPct val="100000"/>
              </a:lnSpc>
              <a:spcBef>
                <a:spcPts val="325"/>
              </a:spcBef>
              <a:spcAft>
                <a:spcPts val="0"/>
              </a:spcAft>
              <a:buClr>
                <a:schemeClr val="accent1"/>
              </a:buClr>
              <a:buSzPct val="100000"/>
              <a:buFont typeface="Verdana"/>
              <a:buChar char="◦"/>
              <a:defRPr sz="2800" b="0" i="0" u="none" strike="noStrike" cap="none" baseline="0">
                <a:solidFill>
                  <a:schemeClr val="dk2"/>
                </a:solidFill>
                <a:latin typeface="Trebuchet MS"/>
                <a:ea typeface="Trebuchet MS"/>
                <a:cs typeface="Trebuchet MS"/>
                <a:sym typeface="Trebuchet MS"/>
                <a:rtl val="0"/>
              </a:defRPr>
            </a:lvl2pPr>
            <a:lvl3pPr marL="858837" marR="0" indent="-103187" algn="l" rtl="0">
              <a:lnSpc>
                <a:spcPct val="100000"/>
              </a:lnSpc>
              <a:spcBef>
                <a:spcPts val="350"/>
              </a:spcBef>
              <a:spcAft>
                <a:spcPts val="0"/>
              </a:spcAft>
              <a:buClr>
                <a:schemeClr val="accent2"/>
              </a:buClr>
              <a:buSzPct val="100000"/>
              <a:buFont typeface="Noto Symbol"/>
              <a:buChar char="⚫"/>
              <a:defRPr sz="2400" b="0" i="0" u="none" strike="noStrike" cap="none" baseline="0">
                <a:solidFill>
                  <a:schemeClr val="dk2"/>
                </a:solidFill>
                <a:latin typeface="Trebuchet MS"/>
                <a:ea typeface="Trebuchet MS"/>
                <a:cs typeface="Trebuchet MS"/>
                <a:sym typeface="Trebuchet MS"/>
                <a:rtl val="0"/>
              </a:defRPr>
            </a:lvl3pPr>
            <a:lvl4pPr marL="1143000" marR="0" indent="-107950" algn="l" rtl="0">
              <a:lnSpc>
                <a:spcPct val="100000"/>
              </a:lnSpc>
              <a:spcBef>
                <a:spcPts val="350"/>
              </a:spcBef>
              <a:spcAft>
                <a:spcPts val="0"/>
              </a:spcAft>
              <a:buClr>
                <a:schemeClr val="accent2"/>
              </a:buClr>
              <a:buSzPct val="100000"/>
              <a:buFont typeface="Noto Symbol"/>
              <a:buChar char="⚫"/>
              <a:defRPr sz="2000" b="0" i="0" u="none" strike="noStrike" cap="none" baseline="0">
                <a:solidFill>
                  <a:schemeClr val="dk2"/>
                </a:solidFill>
                <a:latin typeface="Trebuchet MS"/>
                <a:ea typeface="Trebuchet MS"/>
                <a:cs typeface="Trebuchet MS"/>
                <a:sym typeface="Trebuchet MS"/>
                <a:rtl val="0"/>
              </a:defRPr>
            </a:lvl4pPr>
            <a:lvl5pPr marL="1371600" marR="0" indent="-101600" algn="l" rtl="0">
              <a:lnSpc>
                <a:spcPct val="100000"/>
              </a:lnSpc>
              <a:spcBef>
                <a:spcPts val="350"/>
              </a:spcBef>
              <a:spcAft>
                <a:spcPts val="0"/>
              </a:spcAft>
              <a:buClr>
                <a:schemeClr val="accent2"/>
              </a:buClr>
              <a:buSzPct val="100000"/>
              <a:buFont typeface="Noto Symbol"/>
              <a:buChar char="⚫"/>
              <a:defRPr sz="2000" b="0" i="0" u="none" strike="noStrike" cap="none" baseline="0">
                <a:solidFill>
                  <a:schemeClr val="dk2"/>
                </a:solidFill>
                <a:latin typeface="Trebuchet MS"/>
                <a:ea typeface="Trebuchet MS"/>
                <a:cs typeface="Trebuchet MS"/>
                <a:sym typeface="Trebuchet MS"/>
                <a:rtl val="0"/>
              </a:defRPr>
            </a:lvl5pPr>
            <a:lvl6pPr marL="1600200" marR="0" indent="-114300" algn="l" rtl="0">
              <a:lnSpc>
                <a:spcPct val="100000"/>
              </a:lnSpc>
              <a:spcBef>
                <a:spcPts val="350"/>
              </a:spcBef>
              <a:spcAft>
                <a:spcPts val="0"/>
              </a:spcAft>
              <a:buClr>
                <a:schemeClr val="accent3"/>
              </a:buClr>
              <a:buSzPct val="100000"/>
              <a:buFont typeface="Noto Symbol"/>
              <a:buChar char="◾"/>
              <a:defRPr sz="2000" b="0" i="0" u="none" strike="noStrike" cap="none" baseline="0">
                <a:solidFill>
                  <a:schemeClr val="dk2"/>
                </a:solidFill>
                <a:latin typeface="Trebuchet MS"/>
                <a:ea typeface="Trebuchet MS"/>
                <a:cs typeface="Trebuchet MS"/>
                <a:sym typeface="Trebuchet MS"/>
                <a:rtl val="0"/>
              </a:defRPr>
            </a:lvl6pPr>
            <a:lvl7pPr marL="1828800" marR="0" indent="-127000" algn="l" rtl="0">
              <a:lnSpc>
                <a:spcPct val="100000"/>
              </a:lnSpc>
              <a:spcBef>
                <a:spcPts val="350"/>
              </a:spcBef>
              <a:spcAft>
                <a:spcPts val="0"/>
              </a:spcAft>
              <a:buClr>
                <a:schemeClr val="accent3"/>
              </a:buClr>
              <a:buSzPct val="100000"/>
              <a:buFont typeface="Noto Symbol"/>
              <a:buChar char="◾"/>
              <a:defRPr sz="2000" b="0" i="0" u="none" strike="noStrike" cap="none" baseline="0">
                <a:solidFill>
                  <a:schemeClr val="dk2"/>
                </a:solidFill>
                <a:latin typeface="Trebuchet MS"/>
                <a:ea typeface="Trebuchet MS"/>
                <a:cs typeface="Trebuchet MS"/>
                <a:sym typeface="Trebuchet MS"/>
                <a:rtl val="0"/>
              </a:defRPr>
            </a:lvl7pPr>
            <a:lvl8pPr marL="2057400" marR="0" indent="-127000" algn="l" rtl="0">
              <a:lnSpc>
                <a:spcPct val="100000"/>
              </a:lnSpc>
              <a:spcBef>
                <a:spcPts val="350"/>
              </a:spcBef>
              <a:spcAft>
                <a:spcPts val="0"/>
              </a:spcAft>
              <a:buClr>
                <a:schemeClr val="accent3"/>
              </a:buClr>
              <a:buSzPct val="100000"/>
              <a:buFont typeface="Noto Symbol"/>
              <a:buChar char="◾"/>
              <a:defRPr sz="2000" b="0" i="0" u="none" strike="noStrike" cap="none" baseline="0">
                <a:solidFill>
                  <a:schemeClr val="dk2"/>
                </a:solidFill>
                <a:latin typeface="Trebuchet MS"/>
                <a:ea typeface="Trebuchet MS"/>
                <a:cs typeface="Trebuchet MS"/>
                <a:sym typeface="Trebuchet MS"/>
                <a:rtl val="0"/>
              </a:defRPr>
            </a:lvl8pPr>
            <a:lvl9pPr marL="2286000" marR="0" indent="-127000" algn="l" rtl="0">
              <a:lnSpc>
                <a:spcPct val="100000"/>
              </a:lnSpc>
              <a:spcBef>
                <a:spcPts val="350"/>
              </a:spcBef>
              <a:spcAft>
                <a:spcPts val="0"/>
              </a:spcAft>
              <a:buClr>
                <a:schemeClr val="accent3"/>
              </a:buClr>
              <a:buSzPct val="100000"/>
              <a:buFont typeface="Noto Symbol"/>
              <a:buChar char="◾"/>
              <a:defRPr sz="2000" b="0" i="0" u="none" strike="noStrike" cap="none" baseline="0">
                <a:solidFill>
                  <a:schemeClr val="dk2"/>
                </a:solidFill>
                <a:latin typeface="Trebuchet MS"/>
                <a:ea typeface="Trebuchet MS"/>
                <a:cs typeface="Trebuchet MS"/>
                <a:sym typeface="Trebuchet MS"/>
                <a:rtl val="0"/>
              </a:defRPr>
            </a:lvl9pPr>
          </a:lstStyle>
          <a:p>
            <a:pPr marL="457200" marR="0" lvl="0" indent="-304800" algn="l" defTabSz="914400" rtl="0" eaLnBrk="1" fontAlgn="auto" latinLnBrk="0" hangingPunct="1">
              <a:lnSpc>
                <a:spcPct val="115000"/>
              </a:lnSpc>
              <a:spcBef>
                <a:spcPts val="0"/>
              </a:spcBef>
              <a:spcAft>
                <a:spcPts val="0"/>
              </a:spcAft>
              <a:buClr>
                <a:srgbClr val="000000"/>
              </a:buClr>
              <a:buSzPct val="100000"/>
              <a:buFont typeface="Arial"/>
              <a:buChar char="●"/>
              <a:tabLst/>
              <a:defRPr/>
            </a:pPr>
            <a:r>
              <a:rPr kumimoji="0" lang="en" sz="1450" b="1" i="0" u="none" strike="noStrike" kern="0" cap="none" spc="0" normalizeH="0" baseline="0" noProof="0" dirty="0" smtClean="0">
                <a:ln>
                  <a:noFill/>
                </a:ln>
                <a:solidFill>
                  <a:srgbClr val="000000"/>
                </a:solidFill>
                <a:effectLst/>
                <a:uLnTx/>
                <a:uFillTx/>
                <a:latin typeface="Candara"/>
                <a:ea typeface="Arial"/>
                <a:cs typeface="Candara"/>
                <a:sym typeface="Arial"/>
                <a:rtl val="0"/>
              </a:rPr>
              <a:t>Choose a Business Process and its data</a:t>
            </a:r>
          </a:p>
          <a:p>
            <a:pPr marL="914400" marR="0" lvl="1" indent="-304800" algn="l" defTabSz="914400" rtl="0" eaLnBrk="1" fontAlgn="auto" latinLnBrk="0" hangingPunct="1">
              <a:lnSpc>
                <a:spcPct val="115000"/>
              </a:lnSpc>
              <a:spcBef>
                <a:spcPts val="0"/>
              </a:spcBef>
              <a:spcAft>
                <a:spcPts val="0"/>
              </a:spcAft>
              <a:buClr>
                <a:srgbClr val="000000"/>
              </a:buClr>
              <a:buSzPct val="80000"/>
              <a:buFont typeface="Arial"/>
              <a:buChar char="○"/>
              <a:tabLst/>
              <a:defRPr/>
            </a:pPr>
            <a:r>
              <a:rPr kumimoji="0" lang="en" sz="1450" b="0" i="0" u="none" strike="noStrike" kern="0" cap="none" spc="0" normalizeH="0" baseline="0" noProof="0" dirty="0" smtClean="0">
                <a:ln>
                  <a:noFill/>
                </a:ln>
                <a:solidFill>
                  <a:srgbClr val="000000"/>
                </a:solidFill>
                <a:effectLst/>
                <a:uLnTx/>
                <a:uFillTx/>
                <a:latin typeface="Candara"/>
                <a:ea typeface="Arial"/>
                <a:cs typeface="Candara"/>
                <a:sym typeface="Arial"/>
                <a:rtl val="0"/>
              </a:rPr>
              <a:t>A Business Process is chosen as a </a:t>
            </a:r>
            <a:r>
              <a:rPr kumimoji="0" lang="en-US" sz="1450" b="0" i="0" u="none" strike="noStrike" kern="0" cap="none" spc="0" normalizeH="0" baseline="0" noProof="0" dirty="0" smtClean="0">
                <a:ln>
                  <a:noFill/>
                </a:ln>
                <a:solidFill>
                  <a:srgbClr val="000000"/>
                </a:solidFill>
                <a:effectLst/>
                <a:uLnTx/>
                <a:uFillTx/>
                <a:latin typeface="Candara"/>
                <a:ea typeface="Arial"/>
                <a:cs typeface="Candara"/>
                <a:sym typeface="Arial"/>
                <a:rtl val="0"/>
              </a:rPr>
              <a:t>f</a:t>
            </a:r>
            <a:r>
              <a:rPr kumimoji="0" lang="en" sz="1450" b="0" i="0" u="none" strike="noStrike" kern="0" cap="none" spc="0" normalizeH="0" baseline="0" noProof="0" dirty="0" smtClean="0">
                <a:ln>
                  <a:noFill/>
                </a:ln>
                <a:solidFill>
                  <a:srgbClr val="000000"/>
                </a:solidFill>
                <a:effectLst/>
                <a:uLnTx/>
                <a:uFillTx/>
                <a:latin typeface="Candara"/>
                <a:ea typeface="Arial"/>
                <a:cs typeface="Candara"/>
                <a:sym typeface="Arial"/>
                <a:rtl val="0"/>
              </a:rPr>
              <a:t>act </a:t>
            </a:r>
            <a:r>
              <a:rPr lang="en-US" sz="1450" dirty="0">
                <a:solidFill>
                  <a:srgbClr val="000000"/>
                </a:solidFill>
                <a:latin typeface="Candara"/>
                <a:ea typeface="Arial"/>
                <a:cs typeface="Candara"/>
                <a:sym typeface="Arial"/>
              </a:rPr>
              <a:t>t</a:t>
            </a:r>
            <a:r>
              <a:rPr kumimoji="0" lang="en" sz="1450" b="0" i="0" u="none" strike="noStrike" kern="0" cap="none" spc="0" normalizeH="0" baseline="0" noProof="0" dirty="0" smtClean="0">
                <a:ln>
                  <a:noFill/>
                </a:ln>
                <a:solidFill>
                  <a:srgbClr val="000000"/>
                </a:solidFill>
                <a:effectLst/>
                <a:uLnTx/>
                <a:uFillTx/>
                <a:latin typeface="Candara"/>
                <a:ea typeface="Arial"/>
                <a:cs typeface="Candara"/>
                <a:sym typeface="Arial"/>
                <a:rtl val="0"/>
              </a:rPr>
              <a:t>able</a:t>
            </a:r>
            <a:r>
              <a:rPr kumimoji="0" lang="en-US" sz="1450" b="0" i="0" u="none" strike="noStrike" kern="0" cap="none" spc="0" normalizeH="0" baseline="0" noProof="0" dirty="0" smtClean="0">
                <a:ln>
                  <a:noFill/>
                </a:ln>
                <a:solidFill>
                  <a:srgbClr val="000000"/>
                </a:solidFill>
                <a:effectLst/>
                <a:uLnTx/>
                <a:uFillTx/>
                <a:latin typeface="Candara"/>
                <a:ea typeface="Arial"/>
                <a:cs typeface="Candara"/>
                <a:sym typeface="Arial"/>
                <a:rtl val="0"/>
              </a:rPr>
              <a:t>.</a:t>
            </a:r>
            <a:endParaRPr kumimoji="0" lang="en" sz="1450" b="0" i="0" u="none" strike="noStrike" kern="0" cap="none" spc="0" normalizeH="0" baseline="0" noProof="0" dirty="0" smtClean="0">
              <a:ln>
                <a:noFill/>
              </a:ln>
              <a:solidFill>
                <a:srgbClr val="000000"/>
              </a:solidFill>
              <a:effectLst/>
              <a:uLnTx/>
              <a:uFillTx/>
              <a:latin typeface="Candara"/>
              <a:ea typeface="Arial"/>
              <a:cs typeface="Candara"/>
              <a:sym typeface="Arial"/>
              <a:rtl val="0"/>
            </a:endParaRPr>
          </a:p>
          <a:p>
            <a:pPr marL="457200" marR="0" lvl="0" indent="0" algn="l" defTabSz="914400" rtl="0" eaLnBrk="1" fontAlgn="auto" latinLnBrk="0" hangingPunct="1">
              <a:lnSpc>
                <a:spcPct val="115000"/>
              </a:lnSpc>
              <a:spcBef>
                <a:spcPts val="0"/>
              </a:spcBef>
              <a:spcAft>
                <a:spcPts val="0"/>
              </a:spcAft>
              <a:buClr>
                <a:srgbClr val="4F81BD"/>
              </a:buClr>
              <a:buSzPct val="100000"/>
              <a:buFont typeface="Noto Symbol"/>
              <a:buNone/>
              <a:tabLst/>
              <a:defRPr/>
            </a:pPr>
            <a:r>
              <a:rPr kumimoji="0" lang="en" sz="1450" b="1" i="0" u="none" strike="noStrike" kern="0" cap="none" spc="0" normalizeH="0" baseline="0" noProof="0" dirty="0" smtClean="0">
                <a:ln>
                  <a:noFill/>
                </a:ln>
                <a:solidFill>
                  <a:srgbClr val="000000"/>
                </a:solidFill>
                <a:effectLst/>
                <a:uLnTx/>
                <a:uFillTx/>
                <a:latin typeface="Candara"/>
                <a:ea typeface="Arial"/>
                <a:cs typeface="Candara"/>
                <a:sym typeface="Arial"/>
                <a:rtl val="0"/>
              </a:rPr>
              <a:t>OrgX –  Bicycle-Renting Process</a:t>
            </a:r>
          </a:p>
          <a:p>
            <a:pPr marL="0" marR="0" lvl="0" indent="0" algn="l" defTabSz="914400" rtl="0" eaLnBrk="1" fontAlgn="auto" latinLnBrk="0" hangingPunct="1">
              <a:lnSpc>
                <a:spcPct val="115000"/>
              </a:lnSpc>
              <a:spcBef>
                <a:spcPts val="0"/>
              </a:spcBef>
              <a:spcAft>
                <a:spcPts val="0"/>
              </a:spcAft>
              <a:buClr>
                <a:srgbClr val="4F81BD"/>
              </a:buClr>
              <a:buSzPct val="100000"/>
              <a:buFont typeface="Noto Symbol"/>
              <a:buNone/>
              <a:tabLst/>
              <a:defRPr/>
            </a:pPr>
            <a:endParaRPr kumimoji="0" lang="en" sz="1450" b="0" i="0" u="none" strike="noStrike" kern="0" cap="none" spc="0" normalizeH="0" baseline="0" noProof="0" dirty="0" smtClean="0">
              <a:ln>
                <a:noFill/>
              </a:ln>
              <a:solidFill>
                <a:srgbClr val="2DA2BF"/>
              </a:solidFill>
              <a:effectLst/>
              <a:uLnTx/>
              <a:uFillTx/>
              <a:latin typeface="Candara"/>
              <a:ea typeface="Arial"/>
              <a:cs typeface="Candara"/>
              <a:sym typeface="Arial"/>
              <a:rtl val="0"/>
            </a:endParaRPr>
          </a:p>
          <a:p>
            <a:pPr marL="457200" marR="0" lvl="0" indent="-304800" algn="l" defTabSz="914400" rtl="0" eaLnBrk="1" fontAlgn="auto" latinLnBrk="0" hangingPunct="1">
              <a:lnSpc>
                <a:spcPct val="115000"/>
              </a:lnSpc>
              <a:spcBef>
                <a:spcPts val="0"/>
              </a:spcBef>
              <a:spcAft>
                <a:spcPts val="0"/>
              </a:spcAft>
              <a:buClr>
                <a:srgbClr val="000000"/>
              </a:buClr>
              <a:buSzPct val="100000"/>
              <a:buFont typeface="Arial"/>
              <a:buChar char="●"/>
              <a:tabLst/>
              <a:defRPr/>
            </a:pPr>
            <a:r>
              <a:rPr kumimoji="0" lang="en" sz="1450" b="1" i="0" u="none" strike="noStrike" kern="0" cap="none" spc="0" normalizeH="0" baseline="0" noProof="0" dirty="0" smtClean="0">
                <a:ln>
                  <a:noFill/>
                </a:ln>
                <a:solidFill>
                  <a:srgbClr val="000000"/>
                </a:solidFill>
                <a:effectLst/>
                <a:uLnTx/>
                <a:uFillTx/>
                <a:latin typeface="Candara"/>
                <a:ea typeface="Arial"/>
                <a:cs typeface="Candara"/>
                <a:sym typeface="Arial"/>
                <a:rtl val="0"/>
              </a:rPr>
              <a:t>Choose the Grain of the Business Process</a:t>
            </a:r>
          </a:p>
          <a:p>
            <a:pPr marL="914400" marR="0" lvl="1" indent="-304800" algn="l" defTabSz="914400" rtl="0" eaLnBrk="1" fontAlgn="auto" latinLnBrk="0" hangingPunct="1">
              <a:lnSpc>
                <a:spcPct val="115000"/>
              </a:lnSpc>
              <a:spcBef>
                <a:spcPts val="0"/>
              </a:spcBef>
              <a:spcAft>
                <a:spcPts val="0"/>
              </a:spcAft>
              <a:buClr>
                <a:srgbClr val="000000"/>
              </a:buClr>
              <a:buSzPct val="80000"/>
              <a:buFont typeface="Arial"/>
              <a:buChar char="○"/>
              <a:tabLst/>
              <a:defRPr/>
            </a:pPr>
            <a:r>
              <a:rPr kumimoji="0" lang="en" sz="1450" b="0" i="0" u="none" strike="noStrike" kern="0" cap="none" spc="0" normalizeH="0" baseline="0" noProof="0" dirty="0" smtClean="0">
                <a:ln>
                  <a:noFill/>
                </a:ln>
                <a:solidFill>
                  <a:srgbClr val="000000"/>
                </a:solidFill>
                <a:effectLst/>
                <a:uLnTx/>
                <a:uFillTx/>
                <a:latin typeface="Candara"/>
                <a:ea typeface="Arial"/>
                <a:cs typeface="Candara"/>
                <a:sym typeface="Arial"/>
                <a:rtl val="0"/>
              </a:rPr>
              <a:t>Represents one row of the Fact Table</a:t>
            </a:r>
            <a:r>
              <a:rPr kumimoji="0" lang="en-US" sz="1450" b="0" i="0" u="none" strike="noStrike" kern="0" cap="none" spc="0" normalizeH="0" baseline="0" noProof="0" dirty="0" smtClean="0">
                <a:ln>
                  <a:noFill/>
                </a:ln>
                <a:solidFill>
                  <a:srgbClr val="000000"/>
                </a:solidFill>
                <a:effectLst/>
                <a:uLnTx/>
                <a:uFillTx/>
                <a:latin typeface="Candara"/>
                <a:ea typeface="Arial"/>
                <a:cs typeface="Candara"/>
                <a:sym typeface="Arial"/>
                <a:rtl val="0"/>
              </a:rPr>
              <a:t>.</a:t>
            </a:r>
            <a:endParaRPr kumimoji="0" lang="en" sz="1450" b="0" i="0" u="none" strike="noStrike" kern="0" cap="none" spc="0" normalizeH="0" baseline="0" noProof="0" dirty="0" smtClean="0">
              <a:ln>
                <a:noFill/>
              </a:ln>
              <a:solidFill>
                <a:srgbClr val="000000"/>
              </a:solidFill>
              <a:effectLst/>
              <a:uLnTx/>
              <a:uFillTx/>
              <a:latin typeface="Candara"/>
              <a:ea typeface="Arial"/>
              <a:cs typeface="Candara"/>
              <a:sym typeface="Arial"/>
              <a:rtl val="0"/>
            </a:endParaRPr>
          </a:p>
          <a:p>
            <a:pPr marL="914400" marR="0" lvl="1" indent="-304800" algn="l" defTabSz="914400" rtl="0" eaLnBrk="1" fontAlgn="auto" latinLnBrk="0" hangingPunct="1">
              <a:lnSpc>
                <a:spcPct val="115000"/>
              </a:lnSpc>
              <a:spcBef>
                <a:spcPts val="0"/>
              </a:spcBef>
              <a:spcAft>
                <a:spcPts val="0"/>
              </a:spcAft>
              <a:buClr>
                <a:srgbClr val="000000"/>
              </a:buClr>
              <a:buSzPct val="80000"/>
              <a:buFont typeface="Arial"/>
              <a:buChar char="○"/>
              <a:tabLst/>
              <a:defRPr/>
            </a:pPr>
            <a:r>
              <a:rPr kumimoji="0" lang="en" sz="1450" b="0" i="0" u="none" strike="noStrike" kern="0" cap="none" spc="0" normalizeH="0" baseline="0" noProof="0" dirty="0" smtClean="0">
                <a:ln>
                  <a:noFill/>
                </a:ln>
                <a:solidFill>
                  <a:srgbClr val="000000"/>
                </a:solidFill>
                <a:effectLst/>
                <a:uLnTx/>
                <a:uFillTx/>
                <a:latin typeface="Candara"/>
                <a:ea typeface="Arial"/>
                <a:cs typeface="Candara"/>
                <a:sym typeface="Arial"/>
                <a:rtl val="0"/>
              </a:rPr>
              <a:t>Choose the lowest possible grain, aggregate to higher levels</a:t>
            </a:r>
            <a:r>
              <a:rPr kumimoji="0" lang="en-US" sz="1450" b="0" i="0" u="none" strike="noStrike" kern="0" cap="none" spc="0" normalizeH="0" baseline="0" noProof="0" dirty="0" smtClean="0">
                <a:ln>
                  <a:noFill/>
                </a:ln>
                <a:solidFill>
                  <a:srgbClr val="000000"/>
                </a:solidFill>
                <a:effectLst/>
                <a:uLnTx/>
                <a:uFillTx/>
                <a:latin typeface="Candara"/>
                <a:ea typeface="Arial"/>
                <a:cs typeface="Candara"/>
                <a:sym typeface="Arial"/>
                <a:rtl val="0"/>
              </a:rPr>
              <a:t>.</a:t>
            </a:r>
            <a:endParaRPr kumimoji="0" lang="en" sz="1450" b="0" i="0" u="none" strike="noStrike" kern="0" cap="none" spc="0" normalizeH="0" baseline="0" noProof="0" dirty="0" smtClean="0">
              <a:ln>
                <a:noFill/>
              </a:ln>
              <a:solidFill>
                <a:srgbClr val="000000"/>
              </a:solidFill>
              <a:effectLst/>
              <a:uLnTx/>
              <a:uFillTx/>
              <a:latin typeface="Candara"/>
              <a:ea typeface="Arial"/>
              <a:cs typeface="Candara"/>
              <a:sym typeface="Arial"/>
              <a:rtl val="0"/>
            </a:endParaRPr>
          </a:p>
          <a:p>
            <a:pPr marL="0" marR="0" lvl="0" indent="457200" algn="l" defTabSz="914400" rtl="0" eaLnBrk="1" fontAlgn="auto" latinLnBrk="0" hangingPunct="1">
              <a:lnSpc>
                <a:spcPct val="115000"/>
              </a:lnSpc>
              <a:spcBef>
                <a:spcPts val="0"/>
              </a:spcBef>
              <a:spcAft>
                <a:spcPts val="0"/>
              </a:spcAft>
              <a:buClr>
                <a:srgbClr val="4F81BD"/>
              </a:buClr>
              <a:buSzPct val="100000"/>
              <a:buFont typeface="Noto Symbol"/>
              <a:buNone/>
              <a:tabLst/>
              <a:defRPr/>
            </a:pPr>
            <a:r>
              <a:rPr kumimoji="0" lang="en" sz="1450" b="1" i="0" u="none" strike="noStrike" kern="0" cap="none" spc="0" normalizeH="0" baseline="0" noProof="0" dirty="0" smtClean="0">
                <a:ln>
                  <a:noFill/>
                </a:ln>
                <a:solidFill>
                  <a:srgbClr val="000000"/>
                </a:solidFill>
                <a:effectLst/>
                <a:uLnTx/>
                <a:uFillTx/>
                <a:latin typeface="Candara"/>
                <a:ea typeface="Arial"/>
                <a:cs typeface="Candara"/>
                <a:sym typeface="Arial"/>
                <a:rtl val="0"/>
              </a:rPr>
              <a:t>OrgX – Each Customer, Time in the Fact table</a:t>
            </a:r>
          </a:p>
          <a:p>
            <a:pPr marL="0" marR="0" lvl="0" indent="457200" algn="l" defTabSz="914400" rtl="0" eaLnBrk="1" fontAlgn="auto" latinLnBrk="0" hangingPunct="1">
              <a:lnSpc>
                <a:spcPct val="115000"/>
              </a:lnSpc>
              <a:spcBef>
                <a:spcPts val="0"/>
              </a:spcBef>
              <a:spcAft>
                <a:spcPts val="0"/>
              </a:spcAft>
              <a:buClr>
                <a:srgbClr val="4F81BD"/>
              </a:buClr>
              <a:buSzPct val="100000"/>
              <a:buFont typeface="Noto Symbol"/>
              <a:buNone/>
              <a:tabLst/>
              <a:defRPr/>
            </a:pPr>
            <a:endParaRPr kumimoji="0" lang="en" sz="1450" b="1" i="0" u="none" strike="noStrike" kern="0" cap="none" spc="0" normalizeH="0" baseline="0" noProof="0" dirty="0" smtClean="0">
              <a:ln>
                <a:noFill/>
              </a:ln>
              <a:solidFill>
                <a:srgbClr val="000000"/>
              </a:solidFill>
              <a:effectLst/>
              <a:uLnTx/>
              <a:uFillTx/>
              <a:latin typeface="Candara"/>
              <a:ea typeface="Arial"/>
              <a:cs typeface="Candara"/>
              <a:sym typeface="Arial"/>
              <a:rtl val="0"/>
            </a:endParaRPr>
          </a:p>
          <a:p>
            <a:pPr marL="457200" marR="0" lvl="0" indent="-304800" algn="l" defTabSz="914400" rtl="0" eaLnBrk="1" fontAlgn="auto" latinLnBrk="0" hangingPunct="1">
              <a:lnSpc>
                <a:spcPct val="115000"/>
              </a:lnSpc>
              <a:spcBef>
                <a:spcPts val="0"/>
              </a:spcBef>
              <a:spcAft>
                <a:spcPts val="0"/>
              </a:spcAft>
              <a:buClr>
                <a:schemeClr val="tx1"/>
              </a:buClr>
              <a:buSzPct val="100000"/>
              <a:buFont typeface="Arial"/>
              <a:buChar char="●"/>
              <a:tabLst/>
              <a:defRPr/>
            </a:pPr>
            <a:r>
              <a:rPr kumimoji="0" lang="en" sz="1450" b="0" i="0" u="none" strike="noStrike" kern="0" cap="none" spc="0" normalizeH="0" baseline="0" noProof="0" dirty="0" smtClean="0">
                <a:ln>
                  <a:noFill/>
                </a:ln>
                <a:solidFill>
                  <a:srgbClr val="2DA2BF"/>
                </a:solidFill>
                <a:effectLst/>
                <a:uLnTx/>
                <a:uFillTx/>
                <a:latin typeface="Candara"/>
                <a:ea typeface="Arial"/>
                <a:cs typeface="Candara"/>
                <a:sym typeface="Arial"/>
                <a:rtl val="0"/>
              </a:rPr>
              <a:t>.</a:t>
            </a:r>
            <a:r>
              <a:rPr kumimoji="0" lang="en" sz="1450" b="1" i="0" u="none" strike="noStrike" kern="0" cap="none" spc="0" normalizeH="0" baseline="0" noProof="0" dirty="0" smtClean="0">
                <a:ln>
                  <a:noFill/>
                </a:ln>
                <a:solidFill>
                  <a:srgbClr val="000000"/>
                </a:solidFill>
                <a:effectLst/>
                <a:uLnTx/>
                <a:uFillTx/>
                <a:latin typeface="Candara"/>
                <a:ea typeface="Arial"/>
                <a:cs typeface="Candara"/>
                <a:sym typeface="Arial"/>
                <a:rtl val="0"/>
              </a:rPr>
              <a:t>Choose Dimensions of the Business Process</a:t>
            </a:r>
          </a:p>
          <a:p>
            <a:pPr marL="914400" marR="0" lvl="1" indent="-304800" algn="l" defTabSz="914400" rtl="0" eaLnBrk="1" fontAlgn="auto" latinLnBrk="0" hangingPunct="1">
              <a:lnSpc>
                <a:spcPct val="115000"/>
              </a:lnSpc>
              <a:spcBef>
                <a:spcPts val="0"/>
              </a:spcBef>
              <a:spcAft>
                <a:spcPts val="0"/>
              </a:spcAft>
              <a:buClrTx/>
              <a:buSzPct val="80000"/>
              <a:buFont typeface="Arial"/>
              <a:buChar char="○"/>
              <a:tabLst/>
              <a:defRPr/>
            </a:pPr>
            <a:r>
              <a:rPr kumimoji="0" lang="en" sz="1450" b="0" i="0" u="none" strike="noStrike" kern="0" cap="none" spc="0" normalizeH="0" baseline="0" noProof="0" dirty="0" smtClean="0">
                <a:ln>
                  <a:noFill/>
                </a:ln>
                <a:solidFill>
                  <a:srgbClr val="000000"/>
                </a:solidFill>
                <a:effectLst/>
                <a:uLnTx/>
                <a:uFillTx/>
                <a:latin typeface="Candara"/>
                <a:ea typeface="Arial"/>
                <a:cs typeface="Candara"/>
                <a:sym typeface="Arial"/>
                <a:rtl val="0"/>
              </a:rPr>
              <a:t>Dimensions explain Fact tables</a:t>
            </a:r>
            <a:r>
              <a:rPr kumimoji="0" lang="en-US" sz="1450" b="0" i="0" u="none" strike="noStrike" kern="0" cap="none" spc="0" normalizeH="0" baseline="0" noProof="0" dirty="0" smtClean="0">
                <a:ln>
                  <a:noFill/>
                </a:ln>
                <a:solidFill>
                  <a:srgbClr val="000000"/>
                </a:solidFill>
                <a:effectLst/>
                <a:uLnTx/>
                <a:uFillTx/>
                <a:latin typeface="Candara"/>
                <a:ea typeface="Arial"/>
                <a:cs typeface="Candara"/>
                <a:sym typeface="Arial"/>
                <a:rtl val="0"/>
              </a:rPr>
              <a:t>.</a:t>
            </a:r>
            <a:endParaRPr kumimoji="0" lang="en" sz="1450" b="0" i="0" u="none" strike="noStrike" kern="0" cap="none" spc="0" normalizeH="0" baseline="0" noProof="0" dirty="0" smtClean="0">
              <a:ln>
                <a:noFill/>
              </a:ln>
              <a:solidFill>
                <a:srgbClr val="000000"/>
              </a:solidFill>
              <a:effectLst/>
              <a:uLnTx/>
              <a:uFillTx/>
              <a:latin typeface="Candara"/>
              <a:ea typeface="Arial"/>
              <a:cs typeface="Candara"/>
              <a:sym typeface="Arial"/>
              <a:rtl val="0"/>
            </a:endParaRPr>
          </a:p>
          <a:p>
            <a:pPr marL="914400" marR="0" lvl="1" indent="-304800" algn="l" defTabSz="914400" rtl="0" eaLnBrk="1" fontAlgn="auto" latinLnBrk="0" hangingPunct="1">
              <a:lnSpc>
                <a:spcPct val="115000"/>
              </a:lnSpc>
              <a:spcBef>
                <a:spcPts val="0"/>
              </a:spcBef>
              <a:spcAft>
                <a:spcPts val="0"/>
              </a:spcAft>
              <a:buClrTx/>
              <a:buSzPct val="80000"/>
              <a:buFont typeface="Arial"/>
              <a:buChar char="○"/>
              <a:tabLst/>
              <a:defRPr/>
            </a:pPr>
            <a:r>
              <a:rPr kumimoji="0" lang="en" sz="1450" b="0" i="0" u="none" strike="noStrike" kern="0" cap="none" spc="0" normalizeH="0" baseline="0" noProof="0" dirty="0" smtClean="0">
                <a:ln>
                  <a:noFill/>
                </a:ln>
                <a:solidFill>
                  <a:srgbClr val="000000"/>
                </a:solidFill>
                <a:effectLst/>
                <a:uLnTx/>
                <a:uFillTx/>
                <a:latin typeface="Candara"/>
                <a:ea typeface="Arial"/>
                <a:cs typeface="Candara"/>
                <a:sym typeface="Arial"/>
                <a:rtl val="0"/>
              </a:rPr>
              <a:t>Represent Query Entry-Points into the Star Schema</a:t>
            </a:r>
            <a:r>
              <a:rPr kumimoji="0" lang="en-US" sz="1450" b="0" i="0" u="none" strike="noStrike" kern="0" cap="none" spc="0" normalizeH="0" baseline="0" noProof="0" dirty="0" smtClean="0">
                <a:ln>
                  <a:noFill/>
                </a:ln>
                <a:solidFill>
                  <a:srgbClr val="000000"/>
                </a:solidFill>
                <a:effectLst/>
                <a:uLnTx/>
                <a:uFillTx/>
                <a:latin typeface="Candara"/>
                <a:ea typeface="Arial"/>
                <a:cs typeface="Candara"/>
                <a:sym typeface="Arial"/>
                <a:rtl val="0"/>
              </a:rPr>
              <a:t>.</a:t>
            </a:r>
            <a:endParaRPr kumimoji="0" lang="en" sz="1450" b="0" i="0" u="none" strike="noStrike" kern="0" cap="none" spc="0" normalizeH="0" baseline="0" noProof="0" dirty="0" smtClean="0">
              <a:ln>
                <a:noFill/>
              </a:ln>
              <a:solidFill>
                <a:srgbClr val="000000"/>
              </a:solidFill>
              <a:effectLst/>
              <a:uLnTx/>
              <a:uFillTx/>
              <a:latin typeface="Candara"/>
              <a:ea typeface="Arial"/>
              <a:cs typeface="Candara"/>
              <a:sym typeface="Arial"/>
              <a:rtl val="0"/>
            </a:endParaRPr>
          </a:p>
          <a:p>
            <a:pPr marL="914400" marR="0" lvl="1" indent="-304800" algn="l" defTabSz="914400" rtl="0" eaLnBrk="1" fontAlgn="auto" latinLnBrk="0" hangingPunct="1">
              <a:lnSpc>
                <a:spcPct val="115000"/>
              </a:lnSpc>
              <a:spcBef>
                <a:spcPts val="0"/>
              </a:spcBef>
              <a:spcAft>
                <a:spcPts val="0"/>
              </a:spcAft>
              <a:buClrTx/>
              <a:buSzPct val="80000"/>
              <a:buFont typeface="Arial"/>
              <a:buChar char="○"/>
              <a:tabLst/>
              <a:defRPr/>
            </a:pPr>
            <a:r>
              <a:rPr kumimoji="0" lang="en" sz="1450" b="0" i="0" u="none" strike="noStrike" kern="0" cap="none" spc="0" normalizeH="0" baseline="0" noProof="0" dirty="0" smtClean="0">
                <a:ln>
                  <a:noFill/>
                </a:ln>
                <a:solidFill>
                  <a:srgbClr val="000000"/>
                </a:solidFill>
                <a:effectLst/>
                <a:uLnTx/>
                <a:uFillTx/>
                <a:latin typeface="Candara"/>
                <a:ea typeface="Arial"/>
                <a:cs typeface="Candara"/>
                <a:sym typeface="Arial"/>
                <a:rtl val="0"/>
              </a:rPr>
              <a:t>Each Dimension has several Attributes</a:t>
            </a:r>
            <a:r>
              <a:rPr kumimoji="0" lang="en-US" sz="1450" b="0" i="0" u="none" strike="noStrike" kern="0" cap="none" spc="0" normalizeH="0" baseline="0" noProof="0" dirty="0" smtClean="0">
                <a:ln>
                  <a:noFill/>
                </a:ln>
                <a:solidFill>
                  <a:srgbClr val="000000"/>
                </a:solidFill>
                <a:effectLst/>
                <a:uLnTx/>
                <a:uFillTx/>
                <a:latin typeface="Candara"/>
                <a:ea typeface="Arial"/>
                <a:cs typeface="Candara"/>
                <a:sym typeface="Arial"/>
                <a:rtl val="0"/>
              </a:rPr>
              <a:t>.</a:t>
            </a:r>
            <a:endParaRPr kumimoji="0" lang="en" sz="1450" b="0" i="0" u="none" strike="noStrike" kern="0" cap="none" spc="0" normalizeH="0" baseline="0" noProof="0" dirty="0" smtClean="0">
              <a:ln>
                <a:noFill/>
              </a:ln>
              <a:solidFill>
                <a:srgbClr val="000000"/>
              </a:solidFill>
              <a:effectLst/>
              <a:uLnTx/>
              <a:uFillTx/>
              <a:latin typeface="Candara"/>
              <a:ea typeface="Arial"/>
              <a:cs typeface="Candara"/>
              <a:sym typeface="Arial"/>
              <a:rtl val="0"/>
            </a:endParaRPr>
          </a:p>
          <a:p>
            <a:pPr marL="0" marR="0" lvl="0" indent="457200" algn="l" defTabSz="914400" rtl="0" eaLnBrk="1" fontAlgn="auto" latinLnBrk="0" hangingPunct="1">
              <a:lnSpc>
                <a:spcPct val="115000"/>
              </a:lnSpc>
              <a:spcBef>
                <a:spcPts val="0"/>
              </a:spcBef>
              <a:spcAft>
                <a:spcPts val="0"/>
              </a:spcAft>
              <a:buClr>
                <a:srgbClr val="4F81BD"/>
              </a:buClr>
              <a:buSzPct val="100000"/>
              <a:buFont typeface="Noto Symbol"/>
              <a:buNone/>
              <a:tabLst/>
              <a:defRPr/>
            </a:pPr>
            <a:r>
              <a:rPr kumimoji="0" lang="en" sz="1450" b="1" i="0" u="none" strike="noStrike" kern="0" cap="none" spc="0" normalizeH="0" baseline="0" noProof="0" dirty="0" smtClean="0">
                <a:ln>
                  <a:noFill/>
                </a:ln>
                <a:solidFill>
                  <a:srgbClr val="000000"/>
                </a:solidFill>
                <a:effectLst/>
                <a:uLnTx/>
                <a:uFillTx/>
                <a:latin typeface="Candara"/>
                <a:ea typeface="Arial"/>
                <a:cs typeface="Candara"/>
                <a:sym typeface="Arial"/>
                <a:rtl val="0"/>
              </a:rPr>
              <a:t>OrgX – Time, User, Rental, Bicycle</a:t>
            </a:r>
          </a:p>
          <a:p>
            <a:pPr marL="0" marR="0" lvl="0" indent="457200" algn="l" defTabSz="914400" rtl="0" eaLnBrk="1" fontAlgn="auto" latinLnBrk="0" hangingPunct="1">
              <a:lnSpc>
                <a:spcPct val="115000"/>
              </a:lnSpc>
              <a:spcBef>
                <a:spcPts val="0"/>
              </a:spcBef>
              <a:spcAft>
                <a:spcPts val="0"/>
              </a:spcAft>
              <a:buClr>
                <a:srgbClr val="4F81BD"/>
              </a:buClr>
              <a:buSzPct val="100000"/>
              <a:buFont typeface="Noto Symbol"/>
              <a:buNone/>
              <a:tabLst/>
              <a:defRPr/>
            </a:pPr>
            <a:endParaRPr kumimoji="0" lang="en" sz="1450" b="1" i="0" u="none" strike="noStrike" kern="0" cap="none" spc="0" normalizeH="0" baseline="0" noProof="0" dirty="0" smtClean="0">
              <a:ln>
                <a:noFill/>
              </a:ln>
              <a:solidFill>
                <a:srgbClr val="000000"/>
              </a:solidFill>
              <a:effectLst/>
              <a:uLnTx/>
              <a:uFillTx/>
              <a:latin typeface="Candara"/>
              <a:ea typeface="Arial"/>
              <a:cs typeface="Candara"/>
              <a:sym typeface="Arial"/>
              <a:rtl val="0"/>
            </a:endParaRPr>
          </a:p>
          <a:p>
            <a:pPr marL="457200" marR="0" lvl="0" indent="-304800" algn="l" defTabSz="914400" rtl="0" eaLnBrk="1" fontAlgn="auto" latinLnBrk="0" hangingPunct="1">
              <a:lnSpc>
                <a:spcPct val="115000"/>
              </a:lnSpc>
              <a:spcBef>
                <a:spcPts val="0"/>
              </a:spcBef>
              <a:spcAft>
                <a:spcPts val="0"/>
              </a:spcAft>
              <a:buClr>
                <a:srgbClr val="000000"/>
              </a:buClr>
              <a:buSzPct val="100000"/>
              <a:buFont typeface="Arial"/>
              <a:buChar char="●"/>
              <a:tabLst/>
              <a:defRPr/>
            </a:pPr>
            <a:r>
              <a:rPr kumimoji="0" lang="en" sz="1450" b="1" i="0" u="none" strike="noStrike" kern="0" cap="none" spc="0" normalizeH="0" baseline="0" noProof="0" dirty="0" smtClean="0">
                <a:ln>
                  <a:noFill/>
                </a:ln>
                <a:solidFill>
                  <a:srgbClr val="000000"/>
                </a:solidFill>
                <a:effectLst/>
                <a:uLnTx/>
                <a:uFillTx/>
                <a:latin typeface="Candara"/>
                <a:ea typeface="Arial"/>
                <a:cs typeface="Candara"/>
                <a:sym typeface="Arial"/>
                <a:rtl val="0"/>
              </a:rPr>
              <a:t>Choose the measured Facts</a:t>
            </a:r>
          </a:p>
          <a:p>
            <a:pPr marL="914400" marR="0" lvl="1" indent="-304800" algn="l" defTabSz="914400" rtl="0" eaLnBrk="1" fontAlgn="auto" latinLnBrk="0" hangingPunct="1">
              <a:lnSpc>
                <a:spcPct val="115000"/>
              </a:lnSpc>
              <a:spcBef>
                <a:spcPts val="0"/>
              </a:spcBef>
              <a:spcAft>
                <a:spcPts val="0"/>
              </a:spcAft>
              <a:buClr>
                <a:srgbClr val="000000"/>
              </a:buClr>
              <a:buSzPct val="80000"/>
              <a:buFont typeface="Arial"/>
              <a:buChar char="○"/>
              <a:tabLst/>
              <a:defRPr/>
            </a:pPr>
            <a:r>
              <a:rPr kumimoji="0" lang="en" sz="1450" b="0" i="0" u="none" strike="noStrike" kern="0" cap="none" spc="0" normalizeH="0" baseline="0" noProof="0" dirty="0" smtClean="0">
                <a:ln>
                  <a:noFill/>
                </a:ln>
                <a:solidFill>
                  <a:srgbClr val="000000"/>
                </a:solidFill>
                <a:effectLst/>
                <a:uLnTx/>
                <a:uFillTx/>
                <a:latin typeface="Candara"/>
                <a:ea typeface="Arial"/>
                <a:cs typeface="Candara"/>
                <a:sym typeface="Arial"/>
                <a:rtl val="0"/>
              </a:rPr>
              <a:t>Facts are numeric fields that populate each fact table record</a:t>
            </a:r>
            <a:r>
              <a:rPr kumimoji="0" lang="en-US" sz="1450" b="0" i="0" u="none" strike="noStrike" kern="0" cap="none" spc="0" normalizeH="0" baseline="0" noProof="0" dirty="0" smtClean="0">
                <a:ln>
                  <a:noFill/>
                </a:ln>
                <a:solidFill>
                  <a:srgbClr val="000000"/>
                </a:solidFill>
                <a:effectLst/>
                <a:uLnTx/>
                <a:uFillTx/>
                <a:latin typeface="Candara"/>
                <a:ea typeface="Arial"/>
                <a:cs typeface="Candara"/>
                <a:sym typeface="Arial"/>
                <a:rtl val="0"/>
              </a:rPr>
              <a:t>.</a:t>
            </a:r>
            <a:endParaRPr kumimoji="0" lang="en" sz="1450" b="0" i="0" u="none" strike="noStrike" kern="0" cap="none" spc="0" normalizeH="0" baseline="0" noProof="0" dirty="0" smtClean="0">
              <a:ln>
                <a:noFill/>
              </a:ln>
              <a:solidFill>
                <a:srgbClr val="000000"/>
              </a:solidFill>
              <a:effectLst/>
              <a:uLnTx/>
              <a:uFillTx/>
              <a:latin typeface="Candara"/>
              <a:ea typeface="Arial"/>
              <a:cs typeface="Candara"/>
              <a:sym typeface="Arial"/>
              <a:rtl val="0"/>
            </a:endParaRPr>
          </a:p>
          <a:p>
            <a:pPr marL="0" marR="0" lvl="0" indent="0" algn="l" defTabSz="914400" rtl="0" eaLnBrk="1" fontAlgn="auto" latinLnBrk="0" hangingPunct="1">
              <a:lnSpc>
                <a:spcPct val="115000"/>
              </a:lnSpc>
              <a:spcBef>
                <a:spcPts val="0"/>
              </a:spcBef>
              <a:spcAft>
                <a:spcPts val="0"/>
              </a:spcAft>
              <a:buClr>
                <a:srgbClr val="4F81BD"/>
              </a:buClr>
              <a:buSzPct val="100000"/>
              <a:buFont typeface="Noto Symbol"/>
              <a:buNone/>
              <a:tabLst/>
              <a:defRPr/>
            </a:pPr>
            <a:r>
              <a:rPr kumimoji="0" lang="en" sz="1450" b="1" i="0" u="none" strike="noStrike" kern="0" cap="none" spc="0" normalizeH="0" baseline="0" noProof="0" dirty="0" smtClean="0">
                <a:ln>
                  <a:noFill/>
                </a:ln>
                <a:solidFill>
                  <a:srgbClr val="000000"/>
                </a:solidFill>
                <a:effectLst/>
                <a:uLnTx/>
                <a:uFillTx/>
                <a:latin typeface="Candara"/>
                <a:ea typeface="Arial"/>
                <a:cs typeface="Candara"/>
                <a:sym typeface="Arial"/>
                <a:rtl val="0"/>
              </a:rPr>
              <a:t>    	OrgX – Bike Rented, User who has rented, stations, duration of bike usage</a:t>
            </a:r>
            <a:endParaRPr kumimoji="0" lang="en" sz="1450" b="1" i="0" u="none" strike="noStrike" kern="0" cap="none" spc="0" normalizeH="0" baseline="0" noProof="0" dirty="0">
              <a:ln>
                <a:noFill/>
              </a:ln>
              <a:solidFill>
                <a:srgbClr val="000000"/>
              </a:solidFill>
              <a:effectLst/>
              <a:uLnTx/>
              <a:uFillTx/>
              <a:latin typeface="Candara"/>
              <a:ea typeface="Arial"/>
              <a:cs typeface="Candara"/>
              <a:sym typeface="Arial"/>
              <a:rtl val="0"/>
            </a:endParaRPr>
          </a:p>
        </p:txBody>
      </p:sp>
      <p:sp>
        <p:nvSpPr>
          <p:cNvPr id="3" name="Slide Number Placeholder 2"/>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10</a:t>
            </a:fld>
            <a:endParaRPr lang="en"/>
          </a:p>
        </p:txBody>
      </p:sp>
      <p:sp>
        <p:nvSpPr>
          <p:cNvPr id="4" name="Footer Placeholder 3"/>
          <p:cNvSpPr>
            <a:spLocks noGrp="1"/>
          </p:cNvSpPr>
          <p:nvPr>
            <p:ph type="ftr" sz="quarter" idx="11"/>
          </p:nvPr>
        </p:nvSpPr>
        <p:spPr/>
        <p:txBody>
          <a:body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205001094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79" y="313112"/>
            <a:ext cx="10058399" cy="1057020"/>
          </a:xfrm>
        </p:spPr>
        <p:txBody>
          <a:bodyPr/>
          <a:lstStyle/>
          <a:p>
            <a:pPr algn="ctr"/>
            <a:r>
              <a:rPr lang="en-US" sz="4400" b="0" dirty="0" smtClean="0">
                <a:latin typeface="Candara"/>
                <a:cs typeface="Candara"/>
              </a:rPr>
              <a:t>Logical Fact Table Diagram</a:t>
            </a:r>
            <a:endParaRPr lang="en-US" sz="4400" b="0" dirty="0">
              <a:latin typeface="Candara"/>
              <a:cs typeface="Candara"/>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469541773"/>
              </p:ext>
            </p:extLst>
          </p:nvPr>
        </p:nvGraphicFramePr>
        <p:xfrm>
          <a:off x="1722452" y="1450803"/>
          <a:ext cx="8677261" cy="4977322"/>
        </p:xfrm>
        <a:graphic>
          <a:graphicData uri="http://schemas.openxmlformats.org/presentationml/2006/ole">
            <mc:AlternateContent xmlns:mc="http://schemas.openxmlformats.org/markup-compatibility/2006">
              <mc:Choice xmlns:v="urn:schemas-microsoft-com:vml" Requires="v">
                <p:oleObj spid="_x0000_s1225" name="Document" r:id="rId3" imgW="6146800" imgH="7200900" progId="Word.Document.12">
                  <p:embed/>
                </p:oleObj>
              </mc:Choice>
              <mc:Fallback>
                <p:oleObj name="Document" r:id="rId3" imgW="6146800" imgH="7200900" progId="Word.Document.12">
                  <p:embed/>
                  <p:pic>
                    <p:nvPicPr>
                      <p:cNvPr id="0" name=""/>
                      <p:cNvPicPr/>
                      <p:nvPr/>
                    </p:nvPicPr>
                    <p:blipFill>
                      <a:blip r:embed="rId4"/>
                      <a:stretch>
                        <a:fillRect/>
                      </a:stretch>
                    </p:blipFill>
                    <p:spPr>
                      <a:xfrm>
                        <a:off x="1722452" y="1450803"/>
                        <a:ext cx="8677261" cy="4977322"/>
                      </a:xfrm>
                      <a:prstGeom prst="rect">
                        <a:avLst/>
                      </a:prstGeom>
                    </p:spPr>
                  </p:pic>
                </p:oleObj>
              </mc:Fallback>
            </mc:AlternateContent>
          </a:graphicData>
        </a:graphic>
      </p:graphicFrame>
      <p:sp>
        <p:nvSpPr>
          <p:cNvPr id="2" name="Slide Number Placeholder 1"/>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11</a:t>
            </a:fld>
            <a:endParaRPr lang="en"/>
          </a:p>
        </p:txBody>
      </p:sp>
      <p:sp>
        <p:nvSpPr>
          <p:cNvPr id="4" name="Footer Placeholder 3"/>
          <p:cNvSpPr>
            <a:spLocks noGrp="1"/>
          </p:cNvSpPr>
          <p:nvPr>
            <p:ph type="ftr" sz="quarter" idx="11"/>
          </p:nvPr>
        </p:nvSpPr>
        <p:spPr/>
        <p:txBody>
          <a:body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416073044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417481"/>
            <a:ext cx="10058399" cy="1006767"/>
          </a:xfrm>
        </p:spPr>
        <p:txBody>
          <a:bodyPr/>
          <a:lstStyle/>
          <a:p>
            <a:pPr algn="ctr"/>
            <a:r>
              <a:rPr lang="en-US" sz="4400" dirty="0" smtClean="0">
                <a:latin typeface="Candara"/>
                <a:cs typeface="Candara"/>
              </a:rPr>
              <a:t>Detailed Fact Table</a:t>
            </a:r>
            <a:endParaRPr lang="en-US" sz="4400" dirty="0">
              <a:latin typeface="Candara"/>
              <a:cs typeface="Candara"/>
            </a:endParaRPr>
          </a:p>
        </p:txBody>
      </p:sp>
      <p:sp>
        <p:nvSpPr>
          <p:cNvPr id="4" name="Text Box 2"/>
          <p:cNvSpPr txBox="1">
            <a:spLocks noChangeArrowheads="1"/>
          </p:cNvSpPr>
          <p:nvPr/>
        </p:nvSpPr>
        <p:spPr bwMode="auto">
          <a:xfrm>
            <a:off x="4329527" y="1826480"/>
            <a:ext cx="3048000" cy="4429005"/>
          </a:xfrm>
          <a:prstGeom prst="rect">
            <a:avLst/>
          </a:prstGeom>
          <a:noFill/>
          <a:ln w="50800" cmpd="thinThick">
            <a:solidFill>
              <a:schemeClr val="accent1">
                <a:lumMod val="50000"/>
              </a:schemeClr>
            </a:solidFill>
            <a:miter lim="800000"/>
            <a:headEnd/>
            <a:tailEnd/>
          </a:ln>
        </p:spPr>
        <p:txBody>
          <a:bodyPr/>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ctr" hangingPunct="0">
              <a:spcBef>
                <a:spcPct val="50000"/>
              </a:spcBef>
              <a:spcAft>
                <a:spcPct val="0"/>
              </a:spcAft>
              <a:defRPr sz="1200">
                <a:solidFill>
                  <a:srgbClr val="000000"/>
                </a:solidFill>
                <a:latin typeface="Arial" pitchFamily="34" charset="0"/>
                <a:cs typeface="Arial" pitchFamily="34" charset="0"/>
              </a:defRPr>
            </a:lvl6pPr>
            <a:lvl7pPr marL="2971800" indent="-228600" eaLnBrk="0" fontAlgn="ctr" hangingPunct="0">
              <a:spcBef>
                <a:spcPct val="50000"/>
              </a:spcBef>
              <a:spcAft>
                <a:spcPct val="0"/>
              </a:spcAft>
              <a:defRPr sz="1200">
                <a:solidFill>
                  <a:srgbClr val="000000"/>
                </a:solidFill>
                <a:latin typeface="Arial" pitchFamily="34" charset="0"/>
                <a:cs typeface="Arial" pitchFamily="34" charset="0"/>
              </a:defRPr>
            </a:lvl7pPr>
            <a:lvl8pPr marL="3429000" indent="-228600" eaLnBrk="0" fontAlgn="ctr" hangingPunct="0">
              <a:spcBef>
                <a:spcPct val="50000"/>
              </a:spcBef>
              <a:spcAft>
                <a:spcPct val="0"/>
              </a:spcAft>
              <a:defRPr sz="1200">
                <a:solidFill>
                  <a:srgbClr val="000000"/>
                </a:solidFill>
                <a:latin typeface="Arial" pitchFamily="34" charset="0"/>
                <a:cs typeface="Arial" pitchFamily="34" charset="0"/>
              </a:defRPr>
            </a:lvl8pPr>
            <a:lvl9pPr marL="3886200" indent="-228600" eaLnBrk="0" fontAlgn="ctr" hangingPunct="0">
              <a:spcBef>
                <a:spcPct val="50000"/>
              </a:spcBef>
              <a:spcAft>
                <a:spcPct val="0"/>
              </a:spcAft>
              <a:defRPr sz="1200">
                <a:solidFill>
                  <a:srgbClr val="000000"/>
                </a:solidFill>
                <a:latin typeface="Arial" pitchFamily="34" charset="0"/>
                <a:cs typeface="Arial" pitchFamily="34" charset="0"/>
              </a:defRPr>
            </a:lvl9pPr>
          </a:lstStyle>
          <a:p>
            <a:pPr algn="ctr" eaLnBrk="1" fontAlgn="base" hangingPunct="1">
              <a:lnSpc>
                <a:spcPts val="1900"/>
              </a:lnSpc>
              <a:spcBef>
                <a:spcPct val="0"/>
              </a:spcBef>
            </a:pPr>
            <a:endParaRPr lang="en-US" altLang="zh-CN" sz="2500" b="1" dirty="0" smtClean="0">
              <a:solidFill>
                <a:schemeClr val="tx1"/>
              </a:solidFill>
              <a:latin typeface="Candara"/>
              <a:ea typeface="宋体" pitchFamily="2" charset="-122"/>
              <a:cs typeface="Candara"/>
            </a:endParaRPr>
          </a:p>
          <a:p>
            <a:pPr algn="ctr" eaLnBrk="1" fontAlgn="base" hangingPunct="1">
              <a:lnSpc>
                <a:spcPts val="2400"/>
              </a:lnSpc>
              <a:spcBef>
                <a:spcPct val="0"/>
              </a:spcBef>
            </a:pPr>
            <a:r>
              <a:rPr lang="en-US" altLang="zh-CN" sz="2500" b="1" dirty="0" smtClean="0">
                <a:solidFill>
                  <a:schemeClr val="tx1"/>
                </a:solidFill>
                <a:latin typeface="Candara"/>
                <a:ea typeface="宋体" pitchFamily="2" charset="-122"/>
                <a:cs typeface="Candara"/>
              </a:rPr>
              <a:t>Bicycle Fact Table</a:t>
            </a:r>
            <a:endParaRPr lang="zh-CN" altLang="zh-CN" sz="2500" b="1" dirty="0">
              <a:solidFill>
                <a:schemeClr val="tx1"/>
              </a:solidFill>
              <a:latin typeface="Candara"/>
              <a:ea typeface="宋体" pitchFamily="2" charset="-122"/>
              <a:cs typeface="Candara"/>
            </a:endParaRPr>
          </a:p>
          <a:p>
            <a:endParaRPr lang="en-US" sz="2400" dirty="0" smtClean="0">
              <a:latin typeface="Candara"/>
              <a:cs typeface="Candara"/>
            </a:endParaRPr>
          </a:p>
          <a:p>
            <a:r>
              <a:rPr lang="en-US" sz="1800" dirty="0" err="1" smtClean="0">
                <a:latin typeface="Candara"/>
                <a:cs typeface="Candara"/>
              </a:rPr>
              <a:t>Bicycle_Fact_ID</a:t>
            </a:r>
            <a:r>
              <a:rPr lang="en-US" sz="1800" dirty="0">
                <a:latin typeface="Candara"/>
                <a:cs typeface="Candara"/>
              </a:rPr>
              <a:t>(SK)</a:t>
            </a:r>
          </a:p>
          <a:p>
            <a:r>
              <a:rPr lang="en-US" sz="1800" dirty="0" err="1">
                <a:latin typeface="Candara"/>
                <a:cs typeface="Candara"/>
              </a:rPr>
              <a:t>Bicycle_ID</a:t>
            </a:r>
            <a:r>
              <a:rPr lang="en-US" sz="1800" dirty="0">
                <a:latin typeface="Candara"/>
                <a:cs typeface="Candara"/>
              </a:rPr>
              <a:t>(FK)</a:t>
            </a:r>
          </a:p>
          <a:p>
            <a:r>
              <a:rPr lang="en-US" sz="1800" dirty="0" err="1">
                <a:latin typeface="Candara"/>
                <a:cs typeface="Candara"/>
              </a:rPr>
              <a:t>User_ID</a:t>
            </a:r>
            <a:r>
              <a:rPr lang="en-US" sz="1800" dirty="0">
                <a:latin typeface="Candara"/>
                <a:cs typeface="Candara"/>
              </a:rPr>
              <a:t>(FK)</a:t>
            </a:r>
          </a:p>
          <a:p>
            <a:r>
              <a:rPr lang="en-US" sz="1800" dirty="0" err="1">
                <a:latin typeface="Candara"/>
                <a:cs typeface="Candara"/>
              </a:rPr>
              <a:t>Rental_ID</a:t>
            </a:r>
            <a:r>
              <a:rPr lang="en-US" sz="1800" dirty="0">
                <a:latin typeface="Candara"/>
                <a:cs typeface="Candara"/>
              </a:rPr>
              <a:t>(FK)</a:t>
            </a:r>
          </a:p>
          <a:p>
            <a:r>
              <a:rPr lang="en-US" sz="1800" dirty="0" err="1">
                <a:latin typeface="Candara"/>
                <a:cs typeface="Candara"/>
              </a:rPr>
              <a:t>Bicycle_SK</a:t>
            </a:r>
            <a:r>
              <a:rPr lang="en-US" sz="1800" dirty="0">
                <a:latin typeface="Candara"/>
                <a:cs typeface="Candara"/>
              </a:rPr>
              <a:t>(FK)</a:t>
            </a:r>
          </a:p>
          <a:p>
            <a:r>
              <a:rPr lang="en-US" sz="1800" dirty="0" err="1">
                <a:latin typeface="Candara"/>
                <a:cs typeface="Candara"/>
              </a:rPr>
              <a:t>Station_ID</a:t>
            </a:r>
            <a:r>
              <a:rPr lang="en-US" sz="1800" dirty="0">
                <a:latin typeface="Candara"/>
                <a:cs typeface="Candara"/>
              </a:rPr>
              <a:t>(FK)</a:t>
            </a:r>
          </a:p>
          <a:p>
            <a:r>
              <a:rPr lang="en-US" sz="1800" dirty="0" err="1">
                <a:latin typeface="Candara"/>
                <a:cs typeface="Candara"/>
              </a:rPr>
              <a:t>Trip_ID</a:t>
            </a:r>
            <a:r>
              <a:rPr lang="en-US" sz="1800" dirty="0">
                <a:latin typeface="Candara"/>
                <a:cs typeface="Candara"/>
              </a:rPr>
              <a:t>(FK</a:t>
            </a:r>
            <a:r>
              <a:rPr lang="en-US" sz="1800" dirty="0" smtClean="0">
                <a:latin typeface="Candara"/>
                <a:cs typeface="Candara"/>
              </a:rPr>
              <a:t>)</a:t>
            </a:r>
          </a:p>
          <a:p>
            <a:r>
              <a:rPr lang="en-US" sz="1800" dirty="0" smtClean="0">
                <a:latin typeface="Candara"/>
                <a:cs typeface="Candara"/>
              </a:rPr>
              <a:t>Time(FK)</a:t>
            </a:r>
          </a:p>
          <a:p>
            <a:endParaRPr lang="en-US" sz="1800" dirty="0">
              <a:latin typeface="Candara"/>
              <a:cs typeface="Candara"/>
            </a:endParaRPr>
          </a:p>
          <a:p>
            <a:endParaRPr lang="en-US" sz="1800" dirty="0">
              <a:latin typeface="Candara"/>
              <a:cs typeface="Candara"/>
            </a:endParaRPr>
          </a:p>
          <a:p>
            <a:r>
              <a:rPr lang="en-US" sz="1800" dirty="0">
                <a:latin typeface="Candara"/>
                <a:cs typeface="Candara"/>
              </a:rPr>
              <a:t>Description</a:t>
            </a:r>
          </a:p>
          <a:p>
            <a:pPr eaLnBrk="1" fontAlgn="base" hangingPunct="1">
              <a:lnSpc>
                <a:spcPts val="2400"/>
              </a:lnSpc>
              <a:spcBef>
                <a:spcPct val="0"/>
              </a:spcBef>
            </a:pPr>
            <a:endParaRPr lang="zh-CN" altLang="zh-CN" sz="2200" dirty="0">
              <a:solidFill>
                <a:schemeClr val="tx1"/>
              </a:solidFill>
              <a:latin typeface="Calibri" pitchFamily="34" charset="0"/>
              <a:ea typeface="宋体" pitchFamily="2" charset="-122"/>
              <a:cs typeface="Times New Roman" pitchFamily="18" charset="0"/>
            </a:endParaRPr>
          </a:p>
        </p:txBody>
      </p:sp>
      <p:sp>
        <p:nvSpPr>
          <p:cNvPr id="3" name="Slide Number Placeholder 2"/>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12</a:t>
            </a:fld>
            <a:endParaRPr lang="en"/>
          </a:p>
        </p:txBody>
      </p:sp>
      <p:sp>
        <p:nvSpPr>
          <p:cNvPr id="5" name="Footer Placeholder 4"/>
          <p:cNvSpPr>
            <a:spLocks noGrp="1"/>
          </p:cNvSpPr>
          <p:nvPr>
            <p:ph type="ftr" sz="quarter" idx="11"/>
          </p:nvPr>
        </p:nvSpPr>
        <p:spPr/>
        <p:txBody>
          <a:body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104162514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Shape 117"/>
          <p:cNvSpPr txBox="1">
            <a:spLocks noGrp="1"/>
          </p:cNvSpPr>
          <p:nvPr>
            <p:ph type="title"/>
          </p:nvPr>
        </p:nvSpPr>
        <p:spPr>
          <a:xfrm>
            <a:off x="609600" y="147640"/>
            <a:ext cx="10972800" cy="1143200"/>
          </a:xfrm>
          <a:prstGeom prst="rect">
            <a:avLst/>
          </a:prstGeom>
        </p:spPr>
        <p:txBody>
          <a:bodyPr lIns="121897" tIns="121897" rIns="121897" bIns="121897" anchor="ctr" anchorCtr="0">
            <a:noAutofit/>
          </a:bodyPr>
          <a:lstStyle/>
          <a:p>
            <a:pPr algn="ctr"/>
            <a:r>
              <a:rPr lang="en-US" sz="4400" b="0" dirty="0" smtClean="0">
                <a:latin typeface="Candara"/>
                <a:cs typeface="Candara"/>
              </a:rPr>
              <a:t>High End Data Model</a:t>
            </a:r>
            <a:endParaRPr sz="4400" b="0" dirty="0">
              <a:latin typeface="Candara"/>
              <a:cs typeface="Candara"/>
            </a:endParaRPr>
          </a:p>
        </p:txBody>
      </p:sp>
      <p:sp>
        <p:nvSpPr>
          <p:cNvPr id="4" name="Rounded Rectangle 3"/>
          <p:cNvSpPr/>
          <p:nvPr/>
        </p:nvSpPr>
        <p:spPr>
          <a:xfrm>
            <a:off x="5051213" y="3460803"/>
            <a:ext cx="1595020" cy="1375021"/>
          </a:xfrm>
          <a:prstGeom prst="roundRect">
            <a:avLst/>
          </a:prstGeom>
          <a:scene3d>
            <a:camera prst="orthographicFront">
              <a:rot lat="0" lon="0" rev="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ot="0" spcFirstLastPara="0" vert="horz" wrap="square" lIns="121917" tIns="60958" rIns="121917" bIns="60958" numCol="1" spcCol="0" rtlCol="0" fromWordArt="0" anchor="ctr" anchorCtr="0" forceAA="0" compatLnSpc="1">
            <a:prstTxWarp prst="textNoShape">
              <a:avLst/>
            </a:prstTxWarp>
            <a:noAutofit/>
          </a:bodyPr>
          <a:lstStyle/>
          <a:p>
            <a:pPr algn="ctr">
              <a:spcAft>
                <a:spcPts val="1333"/>
              </a:spcAft>
            </a:pPr>
            <a:r>
              <a:rPr lang="en-US" sz="1600" b="1" dirty="0" smtClean="0">
                <a:ea typeface="ＭＳ 明朝"/>
                <a:cs typeface="Times New Roman"/>
              </a:rPr>
              <a:t>Bicycle-Renting </a:t>
            </a:r>
            <a:r>
              <a:rPr lang="en-US" sz="1600" b="1" dirty="0">
                <a:ea typeface="ＭＳ 明朝"/>
                <a:cs typeface="Times New Roman"/>
              </a:rPr>
              <a:t>Fact</a:t>
            </a:r>
          </a:p>
        </p:txBody>
      </p:sp>
      <p:sp>
        <p:nvSpPr>
          <p:cNvPr id="5" name="Oval 4"/>
          <p:cNvSpPr/>
          <p:nvPr/>
        </p:nvSpPr>
        <p:spPr>
          <a:xfrm>
            <a:off x="2437976" y="2330935"/>
            <a:ext cx="1494085" cy="859857"/>
          </a:xfrm>
          <a:prstGeom prst="ellipse">
            <a:avLst/>
          </a:prstGeom>
          <a:scene3d>
            <a:camera prst="orthographicFront">
              <a:rot lat="0" lon="0" rev="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ot="0" spcFirstLastPara="0" vert="horz" wrap="square" lIns="121917" tIns="60958" rIns="121917" bIns="60958" numCol="1" spcCol="0" rtlCol="0" fromWordArt="0" anchor="ctr" anchorCtr="0" forceAA="0" compatLnSpc="1">
            <a:prstTxWarp prst="textNoShape">
              <a:avLst/>
            </a:prstTxWarp>
            <a:noAutofit/>
          </a:bodyPr>
          <a:lstStyle/>
          <a:p>
            <a:pPr algn="ctr">
              <a:spcAft>
                <a:spcPts val="1333"/>
              </a:spcAft>
            </a:pPr>
            <a:r>
              <a:rPr lang="en-US" sz="1600" dirty="0">
                <a:ea typeface="ＭＳ 明朝"/>
                <a:cs typeface="Times New Roman"/>
              </a:rPr>
              <a:t>User Details</a:t>
            </a:r>
          </a:p>
        </p:txBody>
      </p:sp>
      <p:sp>
        <p:nvSpPr>
          <p:cNvPr id="6" name="Oval 5"/>
          <p:cNvSpPr/>
          <p:nvPr/>
        </p:nvSpPr>
        <p:spPr>
          <a:xfrm>
            <a:off x="2411559" y="3826913"/>
            <a:ext cx="1381321" cy="910664"/>
          </a:xfrm>
          <a:prstGeom prst="ellipse">
            <a:avLst/>
          </a:prstGeom>
          <a:scene3d>
            <a:camera prst="orthographicFront">
              <a:rot lat="0" lon="0" rev="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ot="0" spcFirstLastPara="0" vert="horz" wrap="square" lIns="121917" tIns="60958" rIns="121917" bIns="60958" numCol="1" spcCol="0" rtlCol="0" fromWordArt="0" anchor="ctr" anchorCtr="0" forceAA="0" compatLnSpc="1">
            <a:prstTxWarp prst="textNoShape">
              <a:avLst/>
            </a:prstTxWarp>
            <a:noAutofit/>
          </a:bodyPr>
          <a:lstStyle/>
          <a:p>
            <a:pPr algn="ctr">
              <a:spcAft>
                <a:spcPts val="1333"/>
              </a:spcAft>
            </a:pPr>
            <a:r>
              <a:rPr lang="en-US" sz="1600" dirty="0">
                <a:ea typeface="ＭＳ 明朝"/>
                <a:cs typeface="Times New Roman"/>
              </a:rPr>
              <a:t>Bicycle usage</a:t>
            </a:r>
          </a:p>
        </p:txBody>
      </p:sp>
      <p:sp>
        <p:nvSpPr>
          <p:cNvPr id="7" name="Oval 6"/>
          <p:cNvSpPr/>
          <p:nvPr/>
        </p:nvSpPr>
        <p:spPr>
          <a:xfrm>
            <a:off x="7001594" y="1948245"/>
            <a:ext cx="1836836" cy="972538"/>
          </a:xfrm>
          <a:prstGeom prst="ellipse">
            <a:avLst/>
          </a:prstGeom>
          <a:scene3d>
            <a:camera prst="orthographicFront">
              <a:rot lat="0" lon="0" rev="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ot="0" spcFirstLastPara="0" vert="horz" wrap="square" lIns="121917" tIns="60958" rIns="121917" bIns="60958" numCol="1" spcCol="0" rtlCol="0" fromWordArt="0" anchor="ctr" anchorCtr="0" forceAA="0" compatLnSpc="1">
            <a:prstTxWarp prst="textNoShape">
              <a:avLst/>
            </a:prstTxWarp>
            <a:noAutofit/>
          </a:bodyPr>
          <a:lstStyle/>
          <a:p>
            <a:pPr algn="ctr">
              <a:spcAft>
                <a:spcPts val="1333"/>
              </a:spcAft>
            </a:pPr>
            <a:r>
              <a:rPr lang="en-US" sz="1600" dirty="0">
                <a:ea typeface="ＭＳ 明朝"/>
                <a:cs typeface="Times New Roman"/>
              </a:rPr>
              <a:t>Trip details</a:t>
            </a:r>
          </a:p>
        </p:txBody>
      </p:sp>
      <p:sp>
        <p:nvSpPr>
          <p:cNvPr id="8" name="Oval 7"/>
          <p:cNvSpPr/>
          <p:nvPr/>
        </p:nvSpPr>
        <p:spPr>
          <a:xfrm>
            <a:off x="7606312" y="3774725"/>
            <a:ext cx="1962864" cy="851550"/>
          </a:xfrm>
          <a:prstGeom prst="ellipse">
            <a:avLst/>
          </a:prstGeom>
          <a:scene3d>
            <a:camera prst="orthographicFront">
              <a:rot lat="0" lon="0" rev="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ot="0" spcFirstLastPara="0" vert="horz" wrap="square" lIns="121917" tIns="60958" rIns="121917" bIns="60958" numCol="1" spcCol="0" rtlCol="0" fromWordArt="0" anchor="ctr" anchorCtr="0" forceAA="0" compatLnSpc="1">
            <a:prstTxWarp prst="textNoShape">
              <a:avLst/>
            </a:prstTxWarp>
            <a:noAutofit/>
          </a:bodyPr>
          <a:lstStyle/>
          <a:p>
            <a:pPr algn="ctr">
              <a:spcAft>
                <a:spcPts val="1333"/>
              </a:spcAft>
            </a:pPr>
            <a:r>
              <a:rPr lang="en-US" sz="1600" dirty="0">
                <a:ea typeface="ＭＳ 明朝"/>
                <a:cs typeface="Times New Roman"/>
              </a:rPr>
              <a:t>Rentals</a:t>
            </a:r>
          </a:p>
        </p:txBody>
      </p:sp>
      <p:sp>
        <p:nvSpPr>
          <p:cNvPr id="9" name="Oval 8"/>
          <p:cNvSpPr/>
          <p:nvPr/>
        </p:nvSpPr>
        <p:spPr>
          <a:xfrm>
            <a:off x="7821787" y="5270699"/>
            <a:ext cx="1816988" cy="879575"/>
          </a:xfrm>
          <a:prstGeom prst="ellipse">
            <a:avLst/>
          </a:prstGeom>
          <a:scene3d>
            <a:camera prst="orthographicFront">
              <a:rot lat="0" lon="0" rev="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ot="0" spcFirstLastPara="0" vert="horz" wrap="square" lIns="121917" tIns="60958" rIns="121917" bIns="60958" numCol="1" spcCol="0" rtlCol="0" fromWordArt="0" anchor="ctr" anchorCtr="0" forceAA="0" compatLnSpc="1">
            <a:prstTxWarp prst="textNoShape">
              <a:avLst/>
            </a:prstTxWarp>
            <a:noAutofit/>
          </a:bodyPr>
          <a:lstStyle/>
          <a:p>
            <a:pPr algn="ctr">
              <a:spcAft>
                <a:spcPts val="1333"/>
              </a:spcAft>
            </a:pPr>
            <a:r>
              <a:rPr lang="en-US" sz="1600" dirty="0">
                <a:ea typeface="ＭＳ 明朝"/>
                <a:cs typeface="Times New Roman"/>
              </a:rPr>
              <a:t>Payment</a:t>
            </a:r>
          </a:p>
        </p:txBody>
      </p:sp>
      <p:sp>
        <p:nvSpPr>
          <p:cNvPr id="10" name="Oval 9"/>
          <p:cNvSpPr/>
          <p:nvPr/>
        </p:nvSpPr>
        <p:spPr>
          <a:xfrm>
            <a:off x="5119962" y="1948245"/>
            <a:ext cx="1474077" cy="823446"/>
          </a:xfrm>
          <a:prstGeom prst="ellipse">
            <a:avLst/>
          </a:prstGeom>
          <a:scene3d>
            <a:camera prst="orthographicFront">
              <a:rot lat="0" lon="0" rev="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ot="0" spcFirstLastPara="0" vert="horz" wrap="square" lIns="121917" tIns="60958" rIns="121917" bIns="60958" numCol="1" spcCol="0" rtlCol="0" fromWordArt="0" anchor="ctr" anchorCtr="0" forceAA="0" compatLnSpc="1">
            <a:prstTxWarp prst="textNoShape">
              <a:avLst/>
            </a:prstTxWarp>
            <a:noAutofit/>
          </a:bodyPr>
          <a:lstStyle/>
          <a:p>
            <a:pPr algn="ctr">
              <a:spcAft>
                <a:spcPts val="1333"/>
              </a:spcAft>
            </a:pPr>
            <a:r>
              <a:rPr lang="en-US" sz="1600" dirty="0">
                <a:ea typeface="ＭＳ 明朝"/>
                <a:cs typeface="Times New Roman"/>
              </a:rPr>
              <a:t>Bicycles</a:t>
            </a:r>
          </a:p>
        </p:txBody>
      </p:sp>
      <p:sp>
        <p:nvSpPr>
          <p:cNvPr id="11" name="Oval 10"/>
          <p:cNvSpPr/>
          <p:nvPr/>
        </p:nvSpPr>
        <p:spPr>
          <a:xfrm>
            <a:off x="2409229" y="5340282"/>
            <a:ext cx="1348853" cy="845558"/>
          </a:xfrm>
          <a:prstGeom prst="ellipse">
            <a:avLst/>
          </a:prstGeom>
          <a:scene3d>
            <a:camera prst="orthographicFront">
              <a:rot lat="0" lon="0" rev="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ot="0" spcFirstLastPara="0" vert="horz" wrap="square" lIns="121917" tIns="60958" rIns="121917" bIns="60958" numCol="1" spcCol="0" rtlCol="0" fromWordArt="0" anchor="ctr" anchorCtr="0" forceAA="0" compatLnSpc="1">
            <a:prstTxWarp prst="textNoShape">
              <a:avLst/>
            </a:prstTxWarp>
            <a:noAutofit/>
          </a:bodyPr>
          <a:lstStyle/>
          <a:p>
            <a:pPr algn="ctr">
              <a:spcAft>
                <a:spcPts val="1333"/>
              </a:spcAft>
            </a:pPr>
            <a:r>
              <a:rPr lang="en-US" sz="1600" dirty="0">
                <a:ea typeface="ＭＳ 明朝"/>
                <a:cs typeface="Times New Roman"/>
              </a:rPr>
              <a:t>Time</a:t>
            </a:r>
          </a:p>
        </p:txBody>
      </p:sp>
      <p:sp>
        <p:nvSpPr>
          <p:cNvPr id="12" name="Oval 11"/>
          <p:cNvSpPr/>
          <p:nvPr/>
        </p:nvSpPr>
        <p:spPr>
          <a:xfrm>
            <a:off x="4484582" y="5409863"/>
            <a:ext cx="1639690" cy="838790"/>
          </a:xfrm>
          <a:prstGeom prst="ellipse">
            <a:avLst/>
          </a:prstGeom>
          <a:scene3d>
            <a:camera prst="orthographicFront">
              <a:rot lat="0" lon="0" rev="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rot="0" spcFirstLastPara="0" vert="horz" wrap="square" lIns="121917" tIns="60958" rIns="121917" bIns="60958" numCol="1" spcCol="0" rtlCol="0" fromWordArt="0" anchor="ctr" anchorCtr="0" forceAA="0" compatLnSpc="1">
            <a:prstTxWarp prst="textNoShape">
              <a:avLst/>
            </a:prstTxWarp>
            <a:noAutofit/>
          </a:bodyPr>
          <a:lstStyle/>
          <a:p>
            <a:pPr algn="ctr">
              <a:spcAft>
                <a:spcPts val="1333"/>
              </a:spcAft>
            </a:pPr>
            <a:r>
              <a:rPr lang="en-US" sz="1600" dirty="0">
                <a:ea typeface="ＭＳ 明朝"/>
                <a:cs typeface="Times New Roman"/>
              </a:rPr>
              <a:t>Bicycles in Station</a:t>
            </a:r>
          </a:p>
        </p:txBody>
      </p:sp>
      <p:cxnSp>
        <p:nvCxnSpPr>
          <p:cNvPr id="13" name="Straight Connector 12"/>
          <p:cNvCxnSpPr/>
          <p:nvPr/>
        </p:nvCxnSpPr>
        <p:spPr>
          <a:xfrm flipV="1">
            <a:off x="5842126" y="2783209"/>
            <a:ext cx="21169" cy="660199"/>
          </a:xfrm>
          <a:prstGeom prst="line">
            <a:avLst/>
          </a:prstGeom>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cxnSp>
      <p:cxnSp>
        <p:nvCxnSpPr>
          <p:cNvPr id="14" name="Straight Connector 13"/>
          <p:cNvCxnSpPr/>
          <p:nvPr/>
        </p:nvCxnSpPr>
        <p:spPr>
          <a:xfrm flipH="1" flipV="1">
            <a:off x="3813767" y="2999448"/>
            <a:ext cx="1219200" cy="609600"/>
          </a:xfrm>
          <a:prstGeom prst="line">
            <a:avLst/>
          </a:prstGeom>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cxnSp>
      <p:cxnSp>
        <p:nvCxnSpPr>
          <p:cNvPr id="15" name="Straight Connector 14"/>
          <p:cNvCxnSpPr/>
          <p:nvPr/>
        </p:nvCxnSpPr>
        <p:spPr>
          <a:xfrm>
            <a:off x="3813767" y="4262523"/>
            <a:ext cx="1219200" cy="0"/>
          </a:xfrm>
          <a:prstGeom prst="line">
            <a:avLst/>
          </a:prstGeom>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cxnSp>
      <p:cxnSp>
        <p:nvCxnSpPr>
          <p:cNvPr id="16" name="Straight Connector 15"/>
          <p:cNvCxnSpPr/>
          <p:nvPr/>
        </p:nvCxnSpPr>
        <p:spPr>
          <a:xfrm flipV="1">
            <a:off x="6441861" y="2713628"/>
            <a:ext cx="743720" cy="729780"/>
          </a:xfrm>
          <a:prstGeom prst="line">
            <a:avLst/>
          </a:prstGeom>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6670378" y="4205305"/>
            <a:ext cx="914400" cy="0"/>
          </a:xfrm>
          <a:prstGeom prst="line">
            <a:avLst/>
          </a:prstGeom>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cxnSp>
      <p:cxnSp>
        <p:nvCxnSpPr>
          <p:cNvPr id="18" name="Straight Connector 17"/>
          <p:cNvCxnSpPr/>
          <p:nvPr/>
        </p:nvCxnSpPr>
        <p:spPr>
          <a:xfrm>
            <a:off x="8697679" y="4629559"/>
            <a:ext cx="0" cy="609600"/>
          </a:xfrm>
          <a:prstGeom prst="line">
            <a:avLst/>
          </a:prstGeom>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cxnSp>
      <p:cxnSp>
        <p:nvCxnSpPr>
          <p:cNvPr id="19" name="Straight Connector 18"/>
          <p:cNvCxnSpPr/>
          <p:nvPr/>
        </p:nvCxnSpPr>
        <p:spPr>
          <a:xfrm flipH="1" flipV="1">
            <a:off x="3775471" y="5722972"/>
            <a:ext cx="678545" cy="52186"/>
          </a:xfrm>
          <a:prstGeom prst="line">
            <a:avLst/>
          </a:prstGeom>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cxnSp>
      <p:cxnSp>
        <p:nvCxnSpPr>
          <p:cNvPr id="20" name="Straight Connector 19"/>
          <p:cNvCxnSpPr/>
          <p:nvPr/>
        </p:nvCxnSpPr>
        <p:spPr>
          <a:xfrm flipV="1">
            <a:off x="3124213" y="4772367"/>
            <a:ext cx="0" cy="516469"/>
          </a:xfrm>
          <a:prstGeom prst="line">
            <a:avLst/>
          </a:prstGeom>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cxnSp>
      <p:sp>
        <p:nvSpPr>
          <p:cNvPr id="2" name="Slide Number Placeholder 1"/>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13</a:t>
            </a:fld>
            <a:endParaRPr lang="en"/>
          </a:p>
        </p:txBody>
      </p:sp>
      <p:sp>
        <p:nvSpPr>
          <p:cNvPr id="3" name="Footer Placeholder 2"/>
          <p:cNvSpPr>
            <a:spLocks noGrp="1"/>
          </p:cNvSpPr>
          <p:nvPr>
            <p:ph type="ftr" sz="quarter" idx="11"/>
          </p:nvPr>
        </p:nvSpPr>
        <p:spPr/>
        <p:txBody>
          <a:body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343435344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434877"/>
            <a:ext cx="10058399" cy="989372"/>
          </a:xfrm>
        </p:spPr>
        <p:txBody>
          <a:bodyPr/>
          <a:lstStyle/>
          <a:p>
            <a:pPr algn="ctr"/>
            <a:r>
              <a:rPr lang="en-US" sz="4400" dirty="0" smtClean="0">
                <a:latin typeface="Candara"/>
                <a:cs typeface="Candara"/>
              </a:rPr>
              <a:t>Aggregate Table</a:t>
            </a:r>
            <a:endParaRPr lang="en-US" sz="4400" dirty="0">
              <a:latin typeface="Candara"/>
              <a:cs typeface="Candara"/>
            </a:endParaRPr>
          </a:p>
        </p:txBody>
      </p:sp>
      <p:sp>
        <p:nvSpPr>
          <p:cNvPr id="3" name="Slide Number Placeholder 2"/>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14</a:t>
            </a:fld>
            <a:endParaRPr lang="en"/>
          </a:p>
        </p:txBody>
      </p:sp>
      <p:sp>
        <p:nvSpPr>
          <p:cNvPr id="5" name="Footer Placeholder 4"/>
          <p:cNvSpPr>
            <a:spLocks noGrp="1"/>
          </p:cNvSpPr>
          <p:nvPr>
            <p:ph type="ftr" sz="quarter" idx="11"/>
          </p:nvPr>
        </p:nvSpPr>
        <p:spPr/>
        <p:txBody>
          <a:bodyPr/>
          <a:lstStyle/>
          <a:p>
            <a:r>
              <a:rPr lang="en-US" smtClean="0"/>
              <a:t>© 2015 Stevens Institute of Technology</a:t>
            </a:r>
            <a:endParaRPr lang="en-US"/>
          </a:p>
        </p:txBody>
      </p:sp>
      <p:pic>
        <p:nvPicPr>
          <p:cNvPr id="6" name="Picture 5" descr="Untitled Diagram (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611" y="1813291"/>
            <a:ext cx="8055506" cy="4470156"/>
          </a:xfrm>
          <a:prstGeom prst="rect">
            <a:avLst/>
          </a:prstGeom>
        </p:spPr>
      </p:pic>
      <p:sp>
        <p:nvSpPr>
          <p:cNvPr id="9" name="TextBox 8"/>
          <p:cNvSpPr txBox="1"/>
          <p:nvPr/>
        </p:nvSpPr>
        <p:spPr>
          <a:xfrm>
            <a:off x="7716192" y="3230543"/>
            <a:ext cx="552143" cy="317531"/>
          </a:xfrm>
          <a:prstGeom prst="rect">
            <a:avLst/>
          </a:prstGeom>
          <a:solidFill>
            <a:srgbClr val="FFFFFF"/>
          </a:solidFill>
        </p:spPr>
        <p:txBody>
          <a:bodyPr wrap="square" rtlCol="0">
            <a:spAutoFit/>
          </a:bodyPr>
          <a:lstStyle/>
          <a:p>
            <a:endParaRPr lang="en-US" dirty="0"/>
          </a:p>
        </p:txBody>
      </p:sp>
    </p:spTree>
    <p:extLst>
      <p:ext uri="{BB962C8B-B14F-4D97-AF65-F5344CB8AC3E}">
        <p14:creationId xmlns:p14="http://schemas.microsoft.com/office/powerpoint/2010/main" val="242135570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376" y="400086"/>
            <a:ext cx="11726589" cy="1006767"/>
          </a:xfrm>
        </p:spPr>
        <p:txBody>
          <a:bodyPr/>
          <a:lstStyle/>
          <a:p>
            <a:pPr algn="ctr"/>
            <a:r>
              <a:rPr lang="en" sz="3900" dirty="0">
                <a:solidFill>
                  <a:srgbClr val="00387E"/>
                </a:solidFill>
                <a:latin typeface="Candara"/>
                <a:ea typeface="Trebuchet MS"/>
                <a:cs typeface="Candara"/>
                <a:sym typeface="Trebuchet MS"/>
              </a:rPr>
              <a:t>Dimensional Table Detailed Diagram: Trip Details table</a:t>
            </a:r>
            <a:endParaRPr lang="en-US" sz="3900" dirty="0">
              <a:latin typeface="Candara"/>
              <a:cs typeface="Candara"/>
            </a:endParaRPr>
          </a:p>
        </p:txBody>
      </p:sp>
      <p:sp>
        <p:nvSpPr>
          <p:cNvPr id="3" name="Slide Number Placeholder 2"/>
          <p:cNvSpPr>
            <a:spLocks noGrp="1"/>
          </p:cNvSpPr>
          <p:nvPr>
            <p:ph type="sldNum" sz="quarter" idx="12"/>
          </p:nvPr>
        </p:nvSpPr>
        <p:spPr/>
        <p:txBody>
          <a:bodyPr/>
          <a:lstStyle/>
          <a:p>
            <a:pPr>
              <a:buClr>
                <a:schemeClr val="dk1"/>
              </a:buClr>
              <a:buSzPct val="25000"/>
            </a:pPr>
            <a:fld id="{00000000-1234-1234-1234-123412341234}" type="slidenum">
              <a:rPr lang="en" smtClean="0">
                <a:latin typeface="Candara"/>
                <a:cs typeface="Candara"/>
              </a:rPr>
              <a:pPr>
                <a:buClr>
                  <a:schemeClr val="dk1"/>
                </a:buClr>
                <a:buSzPct val="25000"/>
              </a:pPr>
              <a:t>15</a:t>
            </a:fld>
            <a:endParaRPr lang="en">
              <a:latin typeface="Candara"/>
              <a:cs typeface="Candara"/>
            </a:endParaRPr>
          </a:p>
        </p:txBody>
      </p:sp>
      <p:sp>
        <p:nvSpPr>
          <p:cNvPr id="5" name="Footer Placeholder 4"/>
          <p:cNvSpPr>
            <a:spLocks noGrp="1"/>
          </p:cNvSpPr>
          <p:nvPr>
            <p:ph type="ftr" sz="quarter" idx="11"/>
          </p:nvPr>
        </p:nvSpPr>
        <p:spPr/>
        <p:txBody>
          <a:bodyPr/>
          <a:lstStyle/>
          <a:p>
            <a:r>
              <a:rPr lang="en-US" smtClean="0">
                <a:latin typeface="Candara"/>
                <a:cs typeface="Candara"/>
              </a:rPr>
              <a:t>© 2015 Stevens Institute of Technology</a:t>
            </a:r>
            <a:endParaRPr lang="en-US">
              <a:latin typeface="Candara"/>
              <a:cs typeface="Candara"/>
            </a:endParaRPr>
          </a:p>
        </p:txBody>
      </p:sp>
      <p:sp>
        <p:nvSpPr>
          <p:cNvPr id="6" name="Rectangle 5"/>
          <p:cNvSpPr/>
          <p:nvPr/>
        </p:nvSpPr>
        <p:spPr>
          <a:xfrm>
            <a:off x="3319963" y="2978388"/>
            <a:ext cx="1274618" cy="512618"/>
          </a:xfrm>
          <a:prstGeom prst="rect">
            <a:avLst/>
          </a:prstGeom>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solidFill>
                  <a:schemeClr val="bg1"/>
                </a:solidFill>
                <a:latin typeface="Candara"/>
                <a:cs typeface="Candara"/>
              </a:rPr>
              <a:t>Start Station Latitude</a:t>
            </a:r>
            <a:endParaRPr lang="en-IN" dirty="0">
              <a:solidFill>
                <a:schemeClr val="bg1"/>
              </a:solidFill>
              <a:latin typeface="Candara"/>
              <a:cs typeface="Candara"/>
            </a:endParaRPr>
          </a:p>
        </p:txBody>
      </p:sp>
      <p:sp>
        <p:nvSpPr>
          <p:cNvPr id="7" name="Rectangle 6"/>
          <p:cNvSpPr/>
          <p:nvPr/>
        </p:nvSpPr>
        <p:spPr>
          <a:xfrm>
            <a:off x="1588146" y="2964534"/>
            <a:ext cx="1274618" cy="512618"/>
          </a:xfrm>
          <a:prstGeom prst="rect">
            <a:avLst/>
          </a:prstGeom>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solidFill>
                  <a:schemeClr val="bg1"/>
                </a:solidFill>
                <a:latin typeface="Candara"/>
                <a:cs typeface="Candara"/>
              </a:rPr>
              <a:t>Start Station  Longitude</a:t>
            </a:r>
            <a:endParaRPr lang="en-IN" dirty="0">
              <a:solidFill>
                <a:schemeClr val="bg1"/>
              </a:solidFill>
              <a:latin typeface="Candara"/>
              <a:cs typeface="Candara"/>
            </a:endParaRPr>
          </a:p>
        </p:txBody>
      </p:sp>
      <p:sp>
        <p:nvSpPr>
          <p:cNvPr id="8" name="Rectangle 7"/>
          <p:cNvSpPr/>
          <p:nvPr/>
        </p:nvSpPr>
        <p:spPr>
          <a:xfrm>
            <a:off x="1574291" y="4003624"/>
            <a:ext cx="1274618" cy="512618"/>
          </a:xfrm>
          <a:prstGeom prst="rect">
            <a:avLst/>
          </a:prstGeom>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solidFill>
                  <a:schemeClr val="bg1"/>
                </a:solidFill>
                <a:latin typeface="Candara"/>
                <a:cs typeface="Candara"/>
              </a:rPr>
              <a:t>Start Station Name</a:t>
            </a:r>
            <a:endParaRPr lang="en-IN" dirty="0">
              <a:solidFill>
                <a:schemeClr val="bg1"/>
              </a:solidFill>
              <a:latin typeface="Candara"/>
              <a:cs typeface="Candara"/>
            </a:endParaRPr>
          </a:p>
        </p:txBody>
      </p:sp>
      <p:sp>
        <p:nvSpPr>
          <p:cNvPr id="9" name="Rectangle 8"/>
          <p:cNvSpPr/>
          <p:nvPr/>
        </p:nvSpPr>
        <p:spPr>
          <a:xfrm>
            <a:off x="3319964" y="4003624"/>
            <a:ext cx="1274618" cy="512618"/>
          </a:xfrm>
          <a:prstGeom prst="rect">
            <a:avLst/>
          </a:prstGeom>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solidFill>
                  <a:schemeClr val="bg1"/>
                </a:solidFill>
                <a:latin typeface="Candara"/>
                <a:cs typeface="Candara"/>
              </a:rPr>
              <a:t>Start Station ID</a:t>
            </a:r>
            <a:endParaRPr lang="en-IN" dirty="0">
              <a:solidFill>
                <a:schemeClr val="bg1"/>
              </a:solidFill>
              <a:latin typeface="Candara"/>
              <a:cs typeface="Candara"/>
            </a:endParaRPr>
          </a:p>
        </p:txBody>
      </p:sp>
      <p:sp>
        <p:nvSpPr>
          <p:cNvPr id="10" name="Rectangle 9"/>
          <p:cNvSpPr/>
          <p:nvPr/>
        </p:nvSpPr>
        <p:spPr>
          <a:xfrm>
            <a:off x="4974338" y="5569187"/>
            <a:ext cx="2072498" cy="512618"/>
          </a:xfrm>
          <a:prstGeom prst="rect">
            <a:avLst/>
          </a:prstGeom>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solidFill>
                  <a:schemeClr val="bg1"/>
                </a:solidFill>
                <a:latin typeface="Candara"/>
                <a:cs typeface="Candara"/>
              </a:rPr>
              <a:t>Trip</a:t>
            </a:r>
            <a:endParaRPr lang="en-IN" dirty="0">
              <a:solidFill>
                <a:schemeClr val="bg1"/>
              </a:solidFill>
              <a:latin typeface="Candara"/>
              <a:cs typeface="Candara"/>
            </a:endParaRPr>
          </a:p>
        </p:txBody>
      </p:sp>
      <p:sp>
        <p:nvSpPr>
          <p:cNvPr id="11" name="Rectangle 10"/>
          <p:cNvSpPr/>
          <p:nvPr/>
        </p:nvSpPr>
        <p:spPr>
          <a:xfrm>
            <a:off x="9014181" y="4086751"/>
            <a:ext cx="1274618" cy="512618"/>
          </a:xfrm>
          <a:prstGeom prst="rect">
            <a:avLst/>
          </a:prstGeom>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solidFill>
                  <a:schemeClr val="bg1"/>
                </a:solidFill>
                <a:latin typeface="Candara"/>
                <a:cs typeface="Candara"/>
              </a:rPr>
              <a:t>End Station Name</a:t>
            </a:r>
            <a:endParaRPr lang="en-IN" dirty="0">
              <a:solidFill>
                <a:schemeClr val="bg1"/>
              </a:solidFill>
              <a:latin typeface="Candara"/>
              <a:cs typeface="Candara"/>
            </a:endParaRPr>
          </a:p>
        </p:txBody>
      </p:sp>
      <p:sp>
        <p:nvSpPr>
          <p:cNvPr id="12" name="Rectangle 11"/>
          <p:cNvSpPr/>
          <p:nvPr/>
        </p:nvSpPr>
        <p:spPr>
          <a:xfrm>
            <a:off x="9028036" y="3006096"/>
            <a:ext cx="1274618" cy="512618"/>
          </a:xfrm>
          <a:prstGeom prst="rect">
            <a:avLst/>
          </a:prstGeom>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solidFill>
                  <a:schemeClr val="bg1"/>
                </a:solidFill>
                <a:latin typeface="Candara"/>
                <a:cs typeface="Candara"/>
              </a:rPr>
              <a:t>End Station Longitude</a:t>
            </a:r>
            <a:endParaRPr lang="en-IN" dirty="0">
              <a:solidFill>
                <a:schemeClr val="bg1"/>
              </a:solidFill>
              <a:latin typeface="Candara"/>
              <a:cs typeface="Candara"/>
            </a:endParaRPr>
          </a:p>
        </p:txBody>
      </p:sp>
      <p:sp>
        <p:nvSpPr>
          <p:cNvPr id="13" name="Rectangle 12"/>
          <p:cNvSpPr/>
          <p:nvPr/>
        </p:nvSpPr>
        <p:spPr>
          <a:xfrm>
            <a:off x="7310073" y="4086751"/>
            <a:ext cx="1274618" cy="512618"/>
          </a:xfrm>
          <a:prstGeom prst="rect">
            <a:avLst/>
          </a:prstGeom>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solidFill>
                  <a:schemeClr val="bg1"/>
                </a:solidFill>
                <a:latin typeface="Candara"/>
                <a:cs typeface="Candara"/>
              </a:rPr>
              <a:t>End Station ID</a:t>
            </a:r>
            <a:endParaRPr lang="en-IN" dirty="0">
              <a:solidFill>
                <a:schemeClr val="bg1"/>
              </a:solidFill>
              <a:latin typeface="Candara"/>
              <a:cs typeface="Candara"/>
            </a:endParaRPr>
          </a:p>
        </p:txBody>
      </p:sp>
      <p:sp>
        <p:nvSpPr>
          <p:cNvPr id="14" name="Rectangle 13"/>
          <p:cNvSpPr/>
          <p:nvPr/>
        </p:nvSpPr>
        <p:spPr>
          <a:xfrm>
            <a:off x="7296218" y="3006096"/>
            <a:ext cx="1274618" cy="512618"/>
          </a:xfrm>
          <a:prstGeom prst="rect">
            <a:avLst/>
          </a:prstGeom>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solidFill>
                  <a:schemeClr val="bg1"/>
                </a:solidFill>
                <a:latin typeface="Candara"/>
                <a:cs typeface="Candara"/>
              </a:rPr>
              <a:t>End Station Latitude</a:t>
            </a:r>
            <a:endParaRPr lang="en-IN" dirty="0">
              <a:solidFill>
                <a:schemeClr val="bg1"/>
              </a:solidFill>
              <a:latin typeface="Candara"/>
              <a:cs typeface="Candara"/>
            </a:endParaRPr>
          </a:p>
        </p:txBody>
      </p:sp>
      <p:sp>
        <p:nvSpPr>
          <p:cNvPr id="15" name="Rectangle 14"/>
          <p:cNvSpPr/>
          <p:nvPr/>
        </p:nvSpPr>
        <p:spPr>
          <a:xfrm>
            <a:off x="5370437" y="1870023"/>
            <a:ext cx="1274618" cy="512618"/>
          </a:xfrm>
          <a:prstGeom prst="rect">
            <a:avLst/>
          </a:prstGeom>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solidFill>
                  <a:schemeClr val="bg1"/>
                </a:solidFill>
                <a:latin typeface="Candara"/>
                <a:cs typeface="Candara"/>
              </a:rPr>
              <a:t>Bike</a:t>
            </a:r>
            <a:endParaRPr lang="en-IN" dirty="0">
              <a:solidFill>
                <a:schemeClr val="bg1"/>
              </a:solidFill>
              <a:latin typeface="Candara"/>
              <a:cs typeface="Candara"/>
            </a:endParaRPr>
          </a:p>
        </p:txBody>
      </p:sp>
      <p:cxnSp>
        <p:nvCxnSpPr>
          <p:cNvPr id="16" name="Straight Arrow Connector 15"/>
          <p:cNvCxnSpPr>
            <a:stCxn id="15" idx="2"/>
          </p:cNvCxnSpPr>
          <p:nvPr/>
        </p:nvCxnSpPr>
        <p:spPr>
          <a:xfrm rot="16200000" flipH="1">
            <a:off x="4428327" y="3962060"/>
            <a:ext cx="3172692" cy="138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596591" y="4528285"/>
            <a:ext cx="732283" cy="10547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a:off x="6451091" y="4737915"/>
            <a:ext cx="1011382" cy="7065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2"/>
            <a:endCxn id="9" idx="0"/>
          </p:cNvCxnSpPr>
          <p:nvPr/>
        </p:nvCxnSpPr>
        <p:spPr>
          <a:xfrm rot="16200000" flipH="1">
            <a:off x="3700963" y="3747314"/>
            <a:ext cx="512618"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8" idx="3"/>
            <a:endCxn id="9" idx="1"/>
          </p:cNvCxnSpPr>
          <p:nvPr/>
        </p:nvCxnSpPr>
        <p:spPr>
          <a:xfrm>
            <a:off x="2848909" y="4259933"/>
            <a:ext cx="471055"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2786564" y="3497932"/>
            <a:ext cx="581891" cy="4849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2"/>
            <a:endCxn id="13" idx="0"/>
          </p:cNvCxnSpPr>
          <p:nvPr/>
        </p:nvCxnSpPr>
        <p:spPr>
          <a:xfrm rot="16200000" flipH="1">
            <a:off x="7656436" y="3795804"/>
            <a:ext cx="568037" cy="138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a:off x="8529274" y="3601842"/>
            <a:ext cx="540327" cy="4294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1"/>
            <a:endCxn id="13" idx="3"/>
          </p:cNvCxnSpPr>
          <p:nvPr/>
        </p:nvCxnSpPr>
        <p:spPr>
          <a:xfrm rot="10800000">
            <a:off x="8584691" y="4343060"/>
            <a:ext cx="42949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060691" y="5680024"/>
            <a:ext cx="914400" cy="307777"/>
          </a:xfrm>
          <a:prstGeom prst="rect">
            <a:avLst/>
          </a:prstGeom>
          <a:noFill/>
        </p:spPr>
        <p:txBody>
          <a:bodyPr wrap="square" rtlCol="0">
            <a:spAutoFit/>
          </a:bodyPr>
          <a:lstStyle/>
          <a:p>
            <a:r>
              <a:rPr lang="en-US" dirty="0" smtClean="0">
                <a:latin typeface="Candara"/>
                <a:cs typeface="Candara"/>
              </a:rPr>
              <a:t>(34176)</a:t>
            </a:r>
            <a:endParaRPr lang="en-IN" dirty="0">
              <a:latin typeface="Candara"/>
              <a:cs typeface="Candara"/>
            </a:endParaRPr>
          </a:p>
        </p:txBody>
      </p:sp>
      <p:sp>
        <p:nvSpPr>
          <p:cNvPr id="26" name="TextBox 25"/>
          <p:cNvSpPr txBox="1"/>
          <p:nvPr/>
        </p:nvSpPr>
        <p:spPr>
          <a:xfrm>
            <a:off x="6658909" y="1925442"/>
            <a:ext cx="914400" cy="307777"/>
          </a:xfrm>
          <a:prstGeom prst="rect">
            <a:avLst/>
          </a:prstGeom>
          <a:noFill/>
        </p:spPr>
        <p:txBody>
          <a:bodyPr wrap="square" rtlCol="0">
            <a:spAutoFit/>
          </a:bodyPr>
          <a:lstStyle/>
          <a:p>
            <a:r>
              <a:rPr lang="en-US" dirty="0" smtClean="0">
                <a:latin typeface="Candara"/>
                <a:cs typeface="Candara"/>
              </a:rPr>
              <a:t>(34176)</a:t>
            </a:r>
            <a:endParaRPr lang="en-IN" dirty="0">
              <a:latin typeface="Candara"/>
              <a:cs typeface="Candara"/>
            </a:endParaRPr>
          </a:p>
        </p:txBody>
      </p:sp>
      <p:sp>
        <p:nvSpPr>
          <p:cNvPr id="27" name="TextBox 26"/>
          <p:cNvSpPr txBox="1"/>
          <p:nvPr/>
        </p:nvSpPr>
        <p:spPr>
          <a:xfrm>
            <a:off x="1005388" y="3068442"/>
            <a:ext cx="628651" cy="307777"/>
          </a:xfrm>
          <a:prstGeom prst="rect">
            <a:avLst/>
          </a:prstGeom>
          <a:noFill/>
        </p:spPr>
        <p:txBody>
          <a:bodyPr wrap="square" rtlCol="0">
            <a:spAutoFit/>
          </a:bodyPr>
          <a:lstStyle/>
          <a:p>
            <a:r>
              <a:rPr lang="en-US" dirty="0" smtClean="0">
                <a:latin typeface="Candara"/>
                <a:cs typeface="Candara"/>
              </a:rPr>
              <a:t>(324)</a:t>
            </a:r>
            <a:endParaRPr lang="en-IN" dirty="0">
              <a:latin typeface="Candara"/>
              <a:cs typeface="Candara"/>
            </a:endParaRPr>
          </a:p>
        </p:txBody>
      </p:sp>
      <p:sp>
        <p:nvSpPr>
          <p:cNvPr id="28" name="TextBox 27"/>
          <p:cNvSpPr txBox="1"/>
          <p:nvPr/>
        </p:nvSpPr>
        <p:spPr>
          <a:xfrm>
            <a:off x="10354176" y="3135117"/>
            <a:ext cx="628651" cy="307777"/>
          </a:xfrm>
          <a:prstGeom prst="rect">
            <a:avLst/>
          </a:prstGeom>
          <a:noFill/>
        </p:spPr>
        <p:txBody>
          <a:bodyPr wrap="square" rtlCol="0">
            <a:spAutoFit/>
          </a:bodyPr>
          <a:lstStyle/>
          <a:p>
            <a:r>
              <a:rPr lang="en-US" dirty="0" smtClean="0">
                <a:latin typeface="Candara"/>
                <a:cs typeface="Candara"/>
              </a:rPr>
              <a:t>(324)</a:t>
            </a:r>
            <a:endParaRPr lang="en-IN" dirty="0">
              <a:latin typeface="Candara"/>
              <a:cs typeface="Candara"/>
            </a:endParaRPr>
          </a:p>
        </p:txBody>
      </p:sp>
      <p:sp>
        <p:nvSpPr>
          <p:cNvPr id="29" name="TextBox 28"/>
          <p:cNvSpPr txBox="1"/>
          <p:nvPr/>
        </p:nvSpPr>
        <p:spPr>
          <a:xfrm>
            <a:off x="6639426" y="3101780"/>
            <a:ext cx="628651" cy="307777"/>
          </a:xfrm>
          <a:prstGeom prst="rect">
            <a:avLst/>
          </a:prstGeom>
          <a:noFill/>
        </p:spPr>
        <p:txBody>
          <a:bodyPr wrap="square" rtlCol="0">
            <a:spAutoFit/>
          </a:bodyPr>
          <a:lstStyle/>
          <a:p>
            <a:r>
              <a:rPr lang="en-US" dirty="0" smtClean="0">
                <a:latin typeface="Candara"/>
                <a:cs typeface="Candara"/>
              </a:rPr>
              <a:t>(324)</a:t>
            </a:r>
            <a:endParaRPr lang="en-IN" dirty="0">
              <a:latin typeface="Candara"/>
              <a:cs typeface="Candara"/>
            </a:endParaRPr>
          </a:p>
        </p:txBody>
      </p:sp>
      <p:sp>
        <p:nvSpPr>
          <p:cNvPr id="30" name="TextBox 29"/>
          <p:cNvSpPr txBox="1"/>
          <p:nvPr/>
        </p:nvSpPr>
        <p:spPr>
          <a:xfrm>
            <a:off x="6634663" y="4154292"/>
            <a:ext cx="628651" cy="307777"/>
          </a:xfrm>
          <a:prstGeom prst="rect">
            <a:avLst/>
          </a:prstGeom>
          <a:noFill/>
        </p:spPr>
        <p:txBody>
          <a:bodyPr wrap="square" rtlCol="0">
            <a:spAutoFit/>
          </a:bodyPr>
          <a:lstStyle/>
          <a:p>
            <a:r>
              <a:rPr lang="en-US" dirty="0" smtClean="0">
                <a:latin typeface="Candara"/>
                <a:cs typeface="Candara"/>
              </a:rPr>
              <a:t>(324)</a:t>
            </a:r>
            <a:endParaRPr lang="en-IN" dirty="0">
              <a:latin typeface="Candara"/>
              <a:cs typeface="Candara"/>
            </a:endParaRPr>
          </a:p>
        </p:txBody>
      </p:sp>
      <p:sp>
        <p:nvSpPr>
          <p:cNvPr id="31" name="TextBox 30"/>
          <p:cNvSpPr txBox="1"/>
          <p:nvPr/>
        </p:nvSpPr>
        <p:spPr>
          <a:xfrm>
            <a:off x="4601076" y="4078092"/>
            <a:ext cx="628651" cy="307777"/>
          </a:xfrm>
          <a:prstGeom prst="rect">
            <a:avLst/>
          </a:prstGeom>
          <a:noFill/>
        </p:spPr>
        <p:txBody>
          <a:bodyPr wrap="square" rtlCol="0">
            <a:spAutoFit/>
          </a:bodyPr>
          <a:lstStyle/>
          <a:p>
            <a:r>
              <a:rPr lang="en-US" dirty="0" smtClean="0">
                <a:latin typeface="Candara"/>
                <a:cs typeface="Candara"/>
              </a:rPr>
              <a:t>(324)</a:t>
            </a:r>
            <a:endParaRPr lang="en-IN" dirty="0">
              <a:latin typeface="Candara"/>
              <a:cs typeface="Candara"/>
            </a:endParaRPr>
          </a:p>
        </p:txBody>
      </p:sp>
      <p:sp>
        <p:nvSpPr>
          <p:cNvPr id="32" name="TextBox 31"/>
          <p:cNvSpPr txBox="1"/>
          <p:nvPr/>
        </p:nvSpPr>
        <p:spPr>
          <a:xfrm>
            <a:off x="981576" y="4116192"/>
            <a:ext cx="628651" cy="307777"/>
          </a:xfrm>
          <a:prstGeom prst="rect">
            <a:avLst/>
          </a:prstGeom>
          <a:noFill/>
        </p:spPr>
        <p:txBody>
          <a:bodyPr wrap="square" rtlCol="0">
            <a:spAutoFit/>
          </a:bodyPr>
          <a:lstStyle/>
          <a:p>
            <a:r>
              <a:rPr lang="en-US" dirty="0" smtClean="0">
                <a:latin typeface="Candara"/>
                <a:cs typeface="Candara"/>
              </a:rPr>
              <a:t>(324)</a:t>
            </a:r>
            <a:endParaRPr lang="en-IN" dirty="0">
              <a:latin typeface="Candara"/>
              <a:cs typeface="Candara"/>
            </a:endParaRPr>
          </a:p>
        </p:txBody>
      </p:sp>
      <p:sp>
        <p:nvSpPr>
          <p:cNvPr id="33" name="TextBox 32"/>
          <p:cNvSpPr txBox="1"/>
          <p:nvPr/>
        </p:nvSpPr>
        <p:spPr>
          <a:xfrm>
            <a:off x="10363701" y="4187630"/>
            <a:ext cx="628651" cy="307777"/>
          </a:xfrm>
          <a:prstGeom prst="rect">
            <a:avLst/>
          </a:prstGeom>
          <a:noFill/>
        </p:spPr>
        <p:txBody>
          <a:bodyPr wrap="square" rtlCol="0">
            <a:spAutoFit/>
          </a:bodyPr>
          <a:lstStyle/>
          <a:p>
            <a:r>
              <a:rPr lang="en-US" dirty="0" smtClean="0">
                <a:latin typeface="Candara"/>
                <a:cs typeface="Candara"/>
              </a:rPr>
              <a:t>(324)</a:t>
            </a:r>
            <a:endParaRPr lang="en-IN" dirty="0">
              <a:latin typeface="Candara"/>
              <a:cs typeface="Candara"/>
            </a:endParaRPr>
          </a:p>
        </p:txBody>
      </p:sp>
      <p:sp>
        <p:nvSpPr>
          <p:cNvPr id="34" name="TextBox 33"/>
          <p:cNvSpPr txBox="1"/>
          <p:nvPr/>
        </p:nvSpPr>
        <p:spPr>
          <a:xfrm>
            <a:off x="4577263" y="3116067"/>
            <a:ext cx="628651" cy="307777"/>
          </a:xfrm>
          <a:prstGeom prst="rect">
            <a:avLst/>
          </a:prstGeom>
          <a:noFill/>
        </p:spPr>
        <p:txBody>
          <a:bodyPr wrap="square" rtlCol="0">
            <a:spAutoFit/>
          </a:bodyPr>
          <a:lstStyle/>
          <a:p>
            <a:r>
              <a:rPr lang="en-US" dirty="0" smtClean="0">
                <a:latin typeface="Candara"/>
                <a:cs typeface="Candara"/>
              </a:rPr>
              <a:t>(324)</a:t>
            </a:r>
            <a:endParaRPr lang="en-IN" dirty="0">
              <a:latin typeface="Candara"/>
              <a:cs typeface="Candara"/>
            </a:endParaRPr>
          </a:p>
        </p:txBody>
      </p:sp>
      <p:sp>
        <p:nvSpPr>
          <p:cNvPr id="35" name="TextBox 34"/>
          <p:cNvSpPr txBox="1"/>
          <p:nvPr/>
        </p:nvSpPr>
        <p:spPr>
          <a:xfrm>
            <a:off x="8396411" y="5153551"/>
            <a:ext cx="2743200" cy="954107"/>
          </a:xfrm>
          <a:prstGeom prst="rect">
            <a:avLst/>
          </a:prstGeom>
          <a:noFill/>
        </p:spPr>
        <p:txBody>
          <a:bodyPr wrap="square" rtlCol="0">
            <a:spAutoFit/>
          </a:bodyPr>
          <a:lstStyle/>
          <a:p>
            <a:r>
              <a:rPr lang="en-US" b="1" dirty="0" smtClean="0">
                <a:latin typeface="Candara"/>
                <a:cs typeface="Candara"/>
              </a:rPr>
              <a:t>Slowly Changing Dimensions</a:t>
            </a:r>
            <a:br>
              <a:rPr lang="en-US" b="1" dirty="0" smtClean="0">
                <a:latin typeface="Candara"/>
                <a:cs typeface="Candara"/>
              </a:rPr>
            </a:br>
            <a:r>
              <a:rPr lang="en-US" dirty="0" smtClean="0">
                <a:latin typeface="Candara"/>
                <a:cs typeface="Candara"/>
              </a:rPr>
              <a:t/>
            </a:r>
            <a:br>
              <a:rPr lang="en-US" dirty="0" smtClean="0">
                <a:latin typeface="Candara"/>
                <a:cs typeface="Candara"/>
              </a:rPr>
            </a:br>
            <a:r>
              <a:rPr lang="en-US" dirty="0" smtClean="0">
                <a:latin typeface="Candara"/>
                <a:cs typeface="Candara"/>
              </a:rPr>
              <a:t>Start Station Name</a:t>
            </a:r>
            <a:br>
              <a:rPr lang="en-US" dirty="0" smtClean="0">
                <a:latin typeface="Candara"/>
                <a:cs typeface="Candara"/>
              </a:rPr>
            </a:br>
            <a:r>
              <a:rPr lang="en-US" dirty="0" smtClean="0">
                <a:latin typeface="Candara"/>
                <a:cs typeface="Candara"/>
              </a:rPr>
              <a:t>End Station Name</a:t>
            </a:r>
            <a:endParaRPr lang="en-IN" dirty="0">
              <a:latin typeface="Candara"/>
              <a:cs typeface="Candara"/>
            </a:endParaRPr>
          </a:p>
        </p:txBody>
      </p:sp>
    </p:spTree>
    <p:extLst>
      <p:ext uri="{BB962C8B-B14F-4D97-AF65-F5344CB8AC3E}">
        <p14:creationId xmlns:p14="http://schemas.microsoft.com/office/powerpoint/2010/main" val="425008016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376" y="330506"/>
            <a:ext cx="11709191" cy="1041557"/>
          </a:xfrm>
        </p:spPr>
        <p:txBody>
          <a:bodyPr/>
          <a:lstStyle/>
          <a:p>
            <a:pPr algn="ctr"/>
            <a:r>
              <a:rPr lang="en" sz="3900" dirty="0">
                <a:solidFill>
                  <a:srgbClr val="00387E"/>
                </a:solidFill>
                <a:latin typeface="Candara"/>
                <a:ea typeface="Trebuchet MS"/>
                <a:cs typeface="Candara"/>
                <a:sym typeface="Trebuchet MS"/>
              </a:rPr>
              <a:t>Dimensional Table Detailed Diagram: Trip Details table</a:t>
            </a:r>
            <a:endParaRPr lang="en-US" sz="3900" dirty="0">
              <a:latin typeface="Candara"/>
              <a:cs typeface="Candara"/>
            </a:endParaRPr>
          </a:p>
        </p:txBody>
      </p:sp>
      <p:graphicFrame>
        <p:nvGraphicFramePr>
          <p:cNvPr id="5" name="Shape 207"/>
          <p:cNvGraphicFramePr/>
          <p:nvPr>
            <p:extLst>
              <p:ext uri="{D42A27DB-BD31-4B8C-83A1-F6EECF244321}">
                <p14:modId xmlns:p14="http://schemas.microsoft.com/office/powerpoint/2010/main" val="4217969958"/>
              </p:ext>
            </p:extLst>
          </p:nvPr>
        </p:nvGraphicFramePr>
        <p:xfrm>
          <a:off x="1130904" y="1794423"/>
          <a:ext cx="10056333" cy="4476900"/>
        </p:xfrm>
        <a:graphic>
          <a:graphicData uri="http://schemas.openxmlformats.org/drawingml/2006/table">
            <a:tbl>
              <a:tblPr>
                <a:noFill/>
                <a:effectLst>
                  <a:outerShdw blurRad="50800" dist="38100" dir="8100000" algn="tr" rotWithShape="0">
                    <a:prstClr val="black">
                      <a:alpha val="40000"/>
                    </a:prstClr>
                  </a:outerShdw>
                </a:effectLst>
              </a:tblPr>
              <a:tblGrid>
                <a:gridCol w="1413169"/>
                <a:gridCol w="3849348"/>
                <a:gridCol w="938578"/>
                <a:gridCol w="1803367"/>
                <a:gridCol w="2051871"/>
              </a:tblGrid>
              <a:tr h="474625">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algn="ctr" rtl="0">
                        <a:spcBef>
                          <a:spcPts val="0"/>
                        </a:spcBef>
                        <a:buNone/>
                      </a:pPr>
                      <a:r>
                        <a:rPr lang="en" sz="1000" b="1" dirty="0">
                          <a:latin typeface="Candara"/>
                          <a:cs typeface="Candara"/>
                        </a:rPr>
                        <a:t>Attribute Name</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75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algn="ctr" rtl="0">
                        <a:spcBef>
                          <a:spcPts val="0"/>
                        </a:spcBef>
                        <a:buNone/>
                      </a:pPr>
                      <a:r>
                        <a:rPr lang="en" sz="1000" b="1" dirty="0">
                          <a:latin typeface="Candara"/>
                          <a:cs typeface="Candara"/>
                        </a:rPr>
                        <a:t>Attribute Description</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75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algn="ctr" rtl="0">
                        <a:spcBef>
                          <a:spcPts val="0"/>
                        </a:spcBef>
                        <a:buNone/>
                      </a:pPr>
                      <a:r>
                        <a:rPr lang="en" sz="1000" b="1" dirty="0">
                          <a:latin typeface="Candara"/>
                          <a:cs typeface="Candara"/>
                        </a:rPr>
                        <a:t>Cardinality</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75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algn="ctr" rtl="0">
                        <a:spcBef>
                          <a:spcPts val="0"/>
                        </a:spcBef>
                        <a:buNone/>
                      </a:pPr>
                      <a:r>
                        <a:rPr lang="en" sz="1000" b="1" dirty="0">
                          <a:latin typeface="Candara"/>
                          <a:cs typeface="Candara"/>
                        </a:rPr>
                        <a:t>Slowly chaging dimensions policy </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75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algn="ctr" rtl="0">
                        <a:spcBef>
                          <a:spcPts val="0"/>
                        </a:spcBef>
                        <a:buNone/>
                      </a:pPr>
                      <a:r>
                        <a:rPr lang="en" sz="1000" b="1" dirty="0">
                          <a:latin typeface="Candara"/>
                          <a:cs typeface="Candara"/>
                        </a:rPr>
                        <a:t>Sample Values</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75000"/>
                      </a:schemeClr>
                    </a:solidFill>
                  </a:tcPr>
                </a:tc>
              </a:tr>
              <a:tr h="302349">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Trip ID</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dirty="0">
                          <a:latin typeface="Candara"/>
                          <a:cs typeface="Candara"/>
                        </a:rPr>
                        <a:t>The Trip ID is the ID associated </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34176</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Type-0: No Action</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dirty="0">
                          <a:latin typeface="Candara"/>
                          <a:cs typeface="Candara"/>
                        </a:rPr>
                        <a:t>1187221 (7 digit number)</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r>
              <a:tr h="302349">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Start Station ID</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Each station is associated with an ID</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324</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Type-0: No Action</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164 (3 digit number)</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r>
              <a:tr h="604723">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Bike Usage ID</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dirty="0">
                          <a:latin typeface="Candara"/>
                          <a:cs typeface="Candara"/>
                        </a:rPr>
                        <a:t>This is the bike usage ID. This is same as the number of trips. Number of times bikes used is directly proportional to the number of trips </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dirty="0">
                          <a:latin typeface="Candara"/>
                          <a:cs typeface="Candara"/>
                        </a:rPr>
                        <a:t>34176</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Type-0: No Action</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3423556</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r>
              <a:tr h="453536">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dirty="0">
                          <a:latin typeface="Candara"/>
                          <a:cs typeface="Candara"/>
                        </a:rPr>
                        <a:t>Start Station Name</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dirty="0">
                          <a:latin typeface="Candara"/>
                          <a:cs typeface="Candara"/>
                        </a:rPr>
                        <a:t>Each station has specific name</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324</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Type-2: Overwrites</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dirty="0">
                          <a:latin typeface="Candara"/>
                          <a:cs typeface="Candara"/>
                        </a:rPr>
                        <a:t>E 47 St &amp; 2 Ave</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r>
              <a:tr h="376906">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End Station Name</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dirty="0">
                          <a:latin typeface="Candara"/>
                          <a:cs typeface="Candara"/>
                        </a:rPr>
                        <a:t>Each station has specific name</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324</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Type-2: Overwrites</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1 Ave &amp; E 15 St</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r>
              <a:tr h="453536">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Start Station Latitude</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Each Station has specific latitude</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324</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dirty="0">
                          <a:latin typeface="Candara"/>
                          <a:cs typeface="Candara"/>
                        </a:rPr>
                        <a:t>Type-0: No Action</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dirty="0">
                          <a:latin typeface="Candara"/>
                          <a:cs typeface="Candara"/>
                        </a:rPr>
                        <a:t>40.75323098</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r>
              <a:tr h="453536">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Start Station Longitude</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Each Station has specific longitude</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324</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Type-0: No Action</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-73.97032517</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r>
              <a:tr h="453536">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End Station Latitude</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Each Station has specific latitude</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324</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Type-0: No Action</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40.73221853</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r>
              <a:tr h="453536">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dirty="0">
                          <a:latin typeface="Candara"/>
                          <a:cs typeface="Candara"/>
                        </a:rPr>
                        <a:t>End Station Longitude</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Each Station has specific longitude</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324</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a:latin typeface="Candara"/>
                          <a:cs typeface="Candara"/>
                        </a:rPr>
                        <a:t>Type-0: No Action</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c>
                  <a:txBody>
                    <a:bodyPr/>
                    <a:lstStyle>
                      <a:lvl1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1pPr>
                      <a:lvl2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2pPr>
                      <a:lvl3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3pPr>
                      <a:lvl4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4pPr>
                      <a:lvl5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5pPr>
                      <a:lvl6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6pPr>
                      <a:lvl7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7pPr>
                      <a:lvl8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8pPr>
                      <a:lvl9pPr marR="0" algn="l" rtl="0">
                        <a:lnSpc>
                          <a:spcPct val="100000"/>
                        </a:lnSpc>
                        <a:spcBef>
                          <a:spcPts val="0"/>
                        </a:spcBef>
                        <a:spcAft>
                          <a:spcPts val="0"/>
                        </a:spcAft>
                        <a:buNone/>
                        <a:defRPr sz="1400" b="0" i="0" u="none" strike="noStrike" cap="none" baseline="0">
                          <a:solidFill>
                            <a:schemeClr val="tx1"/>
                          </a:solidFill>
                          <a:latin typeface="Arial"/>
                          <a:sym typeface="Arial"/>
                          <a:rtl val="0"/>
                        </a:defRPr>
                      </a:lvl9pPr>
                    </a:lstStyle>
                    <a:p>
                      <a:pPr lvl="0" rtl="0">
                        <a:spcBef>
                          <a:spcPts val="0"/>
                        </a:spcBef>
                        <a:buNone/>
                      </a:pPr>
                      <a:r>
                        <a:rPr lang="en" sz="1000" dirty="0">
                          <a:latin typeface="Candara"/>
                          <a:cs typeface="Candara"/>
                        </a:rPr>
                        <a:t>-73.98165557</a:t>
                      </a:r>
                    </a:p>
                  </a:txBody>
                  <a:tcPr marL="91425" marR="91425" marT="91425" marB="91425">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a:lightRig rig="flood" dir="t"/>
                    </a:cell3D>
                    <a:solidFill>
                      <a:schemeClr val="accent2">
                        <a:lumMod val="40000"/>
                        <a:lumOff val="60000"/>
                      </a:schemeClr>
                    </a:solidFill>
                  </a:tcPr>
                </a:tc>
              </a:tr>
            </a:tbl>
          </a:graphicData>
        </a:graphic>
      </p:graphicFrame>
      <p:sp>
        <p:nvSpPr>
          <p:cNvPr id="3" name="Slide Number Placeholder 2"/>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16</a:t>
            </a:fld>
            <a:endParaRPr lang="en"/>
          </a:p>
        </p:txBody>
      </p:sp>
      <p:sp>
        <p:nvSpPr>
          <p:cNvPr id="4" name="Footer Placeholder 3"/>
          <p:cNvSpPr>
            <a:spLocks noGrp="1"/>
          </p:cNvSpPr>
          <p:nvPr>
            <p:ph type="ftr" sz="quarter" idx="11"/>
          </p:nvPr>
        </p:nvSpPr>
        <p:spPr/>
        <p:txBody>
          <a:bodyPr/>
          <a:lstStyle/>
          <a:p>
            <a:r>
              <a:rPr lang="en-US" smtClean="0"/>
              <a:t>© 2015 Stevens Institute of Technology</a:t>
            </a:r>
            <a:endParaRPr lang="en-US"/>
          </a:p>
        </p:txBody>
      </p:sp>
    </p:spTree>
    <p:extLst>
      <p:ext uri="{BB962C8B-B14F-4D97-AF65-F5344CB8AC3E}">
        <p14:creationId xmlns:p14="http://schemas.microsoft.com/office/powerpoint/2010/main" val="420301940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469667"/>
            <a:ext cx="10058399" cy="989372"/>
          </a:xfrm>
        </p:spPr>
        <p:txBody>
          <a:bodyPr/>
          <a:lstStyle/>
          <a:p>
            <a:pPr algn="ctr"/>
            <a:r>
              <a:rPr lang="en-US" sz="4400" dirty="0" smtClean="0">
                <a:latin typeface="Candara"/>
                <a:cs typeface="Candara"/>
              </a:rPr>
              <a:t>Citi Bike’s Cube</a:t>
            </a:r>
            <a:endParaRPr lang="en-US" sz="4400" dirty="0">
              <a:latin typeface="Candara"/>
              <a:cs typeface="Candara"/>
            </a:endParaRPr>
          </a:p>
        </p:txBody>
      </p:sp>
      <p:pic>
        <p:nvPicPr>
          <p:cNvPr id="7" name="Shape 141"/>
          <p:cNvPicPr preferRelativeResize="0"/>
          <p:nvPr/>
        </p:nvPicPr>
        <p:blipFill>
          <a:blip r:embed="rId2">
            <a:alphaModFix/>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3601490" y="2195048"/>
            <a:ext cx="4488813" cy="3684480"/>
          </a:xfrm>
          <a:prstGeom prst="rect">
            <a:avLst/>
          </a:prstGeom>
          <a:noFill/>
          <a:ln>
            <a:noFill/>
          </a:ln>
        </p:spPr>
      </p:pic>
      <p:sp>
        <p:nvSpPr>
          <p:cNvPr id="8" name="Shape 142"/>
          <p:cNvSpPr txBox="1"/>
          <p:nvPr/>
        </p:nvSpPr>
        <p:spPr>
          <a:xfrm>
            <a:off x="4378382" y="3134341"/>
            <a:ext cx="495599" cy="308399"/>
          </a:xfrm>
          <a:prstGeom prst="rect">
            <a:avLst/>
          </a:prstGeom>
          <a:noFill/>
          <a:ln>
            <a:noFill/>
          </a:ln>
        </p:spPr>
        <p:txBody>
          <a:bodyPr lIns="91425" tIns="91425" rIns="91425" bIns="91425" anchor="t" anchorCtr="0">
            <a:noAutofit/>
          </a:bodyPr>
          <a:lstStyle/>
          <a:p>
            <a:pPr lvl="0" rtl="0">
              <a:spcBef>
                <a:spcPts val="0"/>
              </a:spcBef>
              <a:buNone/>
            </a:pPr>
            <a:r>
              <a:rPr lang="en" sz="800" dirty="0">
                <a:latin typeface="Candara"/>
                <a:cs typeface="Candara"/>
              </a:rPr>
              <a:t>Male</a:t>
            </a:r>
          </a:p>
        </p:txBody>
      </p:sp>
      <p:sp>
        <p:nvSpPr>
          <p:cNvPr id="9" name="Shape 143"/>
          <p:cNvSpPr txBox="1"/>
          <p:nvPr/>
        </p:nvSpPr>
        <p:spPr>
          <a:xfrm>
            <a:off x="4247397" y="3572200"/>
            <a:ext cx="495599" cy="308399"/>
          </a:xfrm>
          <a:prstGeom prst="rect">
            <a:avLst/>
          </a:prstGeom>
          <a:noFill/>
          <a:ln>
            <a:noFill/>
          </a:ln>
        </p:spPr>
        <p:txBody>
          <a:bodyPr lIns="91425" tIns="91425" rIns="91425" bIns="91425" anchor="t" anchorCtr="0">
            <a:noAutofit/>
          </a:bodyPr>
          <a:lstStyle/>
          <a:p>
            <a:pPr lvl="0" rtl="0">
              <a:spcBef>
                <a:spcPts val="0"/>
              </a:spcBef>
              <a:buNone/>
            </a:pPr>
            <a:r>
              <a:rPr lang="en-US" sz="900" dirty="0" smtClean="0">
                <a:latin typeface="Candara"/>
                <a:cs typeface="Candara"/>
              </a:rPr>
              <a:t>2015</a:t>
            </a:r>
            <a:endParaRPr lang="en" sz="900" dirty="0">
              <a:latin typeface="Candara"/>
              <a:cs typeface="Candara"/>
            </a:endParaRPr>
          </a:p>
        </p:txBody>
      </p:sp>
      <p:sp>
        <p:nvSpPr>
          <p:cNvPr id="10" name="Shape 144"/>
          <p:cNvSpPr txBox="1"/>
          <p:nvPr/>
        </p:nvSpPr>
        <p:spPr>
          <a:xfrm>
            <a:off x="4865575" y="2607701"/>
            <a:ext cx="730499" cy="308399"/>
          </a:xfrm>
          <a:prstGeom prst="rect">
            <a:avLst/>
          </a:prstGeom>
          <a:noFill/>
          <a:ln>
            <a:noFill/>
          </a:ln>
        </p:spPr>
        <p:txBody>
          <a:bodyPr lIns="91425" tIns="91425" rIns="91425" bIns="91425" anchor="t" anchorCtr="0">
            <a:noAutofit/>
          </a:bodyPr>
          <a:lstStyle/>
          <a:p>
            <a:pPr lvl="0" rtl="0">
              <a:spcBef>
                <a:spcPts val="0"/>
              </a:spcBef>
              <a:buNone/>
            </a:pPr>
            <a:r>
              <a:rPr lang="en" sz="900" dirty="0">
                <a:latin typeface="Candara"/>
                <a:cs typeface="Candara"/>
              </a:rPr>
              <a:t>Unknown</a:t>
            </a:r>
          </a:p>
        </p:txBody>
      </p:sp>
      <p:sp>
        <p:nvSpPr>
          <p:cNvPr id="11" name="Shape 145"/>
          <p:cNvSpPr txBox="1"/>
          <p:nvPr/>
        </p:nvSpPr>
        <p:spPr>
          <a:xfrm>
            <a:off x="4359034" y="4768656"/>
            <a:ext cx="638699" cy="251400"/>
          </a:xfrm>
          <a:prstGeom prst="rect">
            <a:avLst/>
          </a:prstGeom>
          <a:noFill/>
          <a:ln>
            <a:noFill/>
          </a:ln>
        </p:spPr>
        <p:txBody>
          <a:bodyPr lIns="91425" tIns="91425" rIns="91425" bIns="91425" anchor="t" anchorCtr="0">
            <a:noAutofit/>
          </a:bodyPr>
          <a:lstStyle/>
          <a:p>
            <a:pPr lvl="0" rtl="0">
              <a:spcBef>
                <a:spcPts val="0"/>
              </a:spcBef>
              <a:buNone/>
            </a:pPr>
            <a:r>
              <a:rPr lang="en" sz="900" dirty="0">
                <a:latin typeface="Candara"/>
                <a:cs typeface="Candara"/>
              </a:rPr>
              <a:t>Upper</a:t>
            </a:r>
          </a:p>
        </p:txBody>
      </p:sp>
      <p:sp>
        <p:nvSpPr>
          <p:cNvPr id="12" name="Shape 146"/>
          <p:cNvSpPr txBox="1"/>
          <p:nvPr/>
        </p:nvSpPr>
        <p:spPr>
          <a:xfrm>
            <a:off x="4007689" y="2519477"/>
            <a:ext cx="495599" cy="484500"/>
          </a:xfrm>
          <a:prstGeom prst="rect">
            <a:avLst/>
          </a:prstGeom>
          <a:noFill/>
          <a:ln>
            <a:noFill/>
          </a:ln>
        </p:spPr>
        <p:txBody>
          <a:bodyPr lIns="91425" tIns="91425" rIns="91425" bIns="91425" anchor="t" anchorCtr="0">
            <a:noAutofit/>
          </a:bodyPr>
          <a:lstStyle/>
          <a:p>
            <a:pPr lvl="0" rtl="0">
              <a:spcBef>
                <a:spcPts val="0"/>
              </a:spcBef>
              <a:buNone/>
            </a:pPr>
            <a:r>
              <a:rPr lang="en" b="1" dirty="0">
                <a:latin typeface="Candara"/>
                <a:cs typeface="Candara"/>
              </a:rPr>
              <a:t>Sex</a:t>
            </a:r>
          </a:p>
        </p:txBody>
      </p:sp>
      <p:sp>
        <p:nvSpPr>
          <p:cNvPr id="13" name="Shape 147"/>
          <p:cNvSpPr txBox="1"/>
          <p:nvPr/>
        </p:nvSpPr>
        <p:spPr>
          <a:xfrm>
            <a:off x="3684057" y="5289509"/>
            <a:ext cx="1362300" cy="484500"/>
          </a:xfrm>
          <a:prstGeom prst="rect">
            <a:avLst/>
          </a:prstGeom>
          <a:noFill/>
          <a:ln>
            <a:noFill/>
          </a:ln>
        </p:spPr>
        <p:txBody>
          <a:bodyPr lIns="91425" tIns="91425" rIns="91425" bIns="91425" anchor="t" anchorCtr="0">
            <a:noAutofit/>
          </a:bodyPr>
          <a:lstStyle/>
          <a:p>
            <a:pPr lvl="0" rtl="0">
              <a:spcBef>
                <a:spcPts val="0"/>
              </a:spcBef>
              <a:buNone/>
            </a:pPr>
            <a:r>
              <a:rPr lang="en" b="1" dirty="0">
                <a:latin typeface="Candara"/>
                <a:cs typeface="Candara"/>
              </a:rPr>
              <a:t>Manhattan Region</a:t>
            </a:r>
          </a:p>
        </p:txBody>
      </p:sp>
      <p:sp>
        <p:nvSpPr>
          <p:cNvPr id="14" name="Shape 148"/>
          <p:cNvSpPr txBox="1"/>
          <p:nvPr/>
        </p:nvSpPr>
        <p:spPr>
          <a:xfrm>
            <a:off x="3362023" y="3799470"/>
            <a:ext cx="1167600" cy="367799"/>
          </a:xfrm>
          <a:prstGeom prst="rect">
            <a:avLst/>
          </a:prstGeom>
          <a:noFill/>
          <a:ln>
            <a:noFill/>
          </a:ln>
        </p:spPr>
        <p:txBody>
          <a:bodyPr lIns="91425" tIns="91425" rIns="91425" bIns="91425" anchor="t" anchorCtr="0">
            <a:noAutofit/>
          </a:bodyPr>
          <a:lstStyle/>
          <a:p>
            <a:pPr lvl="0" rtl="0">
              <a:spcBef>
                <a:spcPts val="0"/>
              </a:spcBef>
              <a:buNone/>
            </a:pPr>
            <a:r>
              <a:rPr lang="en" b="1" dirty="0">
                <a:latin typeface="Candara"/>
                <a:cs typeface="Candara"/>
              </a:rPr>
              <a:t>Year-2015</a:t>
            </a:r>
          </a:p>
        </p:txBody>
      </p:sp>
      <p:sp>
        <p:nvSpPr>
          <p:cNvPr id="15" name="Shape 149"/>
          <p:cNvSpPr txBox="1"/>
          <p:nvPr/>
        </p:nvSpPr>
        <p:spPr>
          <a:xfrm>
            <a:off x="4607680" y="2852146"/>
            <a:ext cx="579000" cy="308399"/>
          </a:xfrm>
          <a:prstGeom prst="rect">
            <a:avLst/>
          </a:prstGeom>
          <a:noFill/>
          <a:ln>
            <a:noFill/>
          </a:ln>
        </p:spPr>
        <p:txBody>
          <a:bodyPr lIns="91425" tIns="91425" rIns="91425" bIns="91425" anchor="t" anchorCtr="0">
            <a:noAutofit/>
          </a:bodyPr>
          <a:lstStyle/>
          <a:p>
            <a:pPr lvl="0" rtl="0">
              <a:spcBef>
                <a:spcPts val="0"/>
              </a:spcBef>
              <a:buNone/>
            </a:pPr>
            <a:r>
              <a:rPr lang="en" sz="900" dirty="0">
                <a:latin typeface="Candara"/>
                <a:cs typeface="Candara"/>
              </a:rPr>
              <a:t>Female</a:t>
            </a:r>
          </a:p>
        </p:txBody>
      </p:sp>
      <p:sp>
        <p:nvSpPr>
          <p:cNvPr id="16" name="Shape 150"/>
          <p:cNvSpPr txBox="1"/>
          <p:nvPr/>
        </p:nvSpPr>
        <p:spPr>
          <a:xfrm>
            <a:off x="4233600" y="3986276"/>
            <a:ext cx="495599" cy="308399"/>
          </a:xfrm>
          <a:prstGeom prst="rect">
            <a:avLst/>
          </a:prstGeom>
          <a:noFill/>
          <a:ln>
            <a:noFill/>
          </a:ln>
        </p:spPr>
        <p:txBody>
          <a:bodyPr lIns="91425" tIns="91425" rIns="91425" bIns="91425" anchor="t" anchorCtr="0">
            <a:noAutofit/>
          </a:bodyPr>
          <a:lstStyle/>
          <a:p>
            <a:pPr lvl="0" rtl="0">
              <a:spcBef>
                <a:spcPts val="0"/>
              </a:spcBef>
              <a:buNone/>
            </a:pPr>
            <a:r>
              <a:rPr lang="en-US" sz="900" dirty="0" smtClean="0">
                <a:latin typeface="Candara"/>
                <a:cs typeface="Candara"/>
              </a:rPr>
              <a:t>2014</a:t>
            </a:r>
            <a:endParaRPr lang="en" sz="900" dirty="0">
              <a:latin typeface="Candara"/>
              <a:cs typeface="Candara"/>
            </a:endParaRPr>
          </a:p>
        </p:txBody>
      </p:sp>
      <p:sp>
        <p:nvSpPr>
          <p:cNvPr id="17" name="Shape 151"/>
          <p:cNvSpPr txBox="1"/>
          <p:nvPr/>
        </p:nvSpPr>
        <p:spPr>
          <a:xfrm>
            <a:off x="4233598" y="4398254"/>
            <a:ext cx="495599" cy="308399"/>
          </a:xfrm>
          <a:prstGeom prst="rect">
            <a:avLst/>
          </a:prstGeom>
          <a:noFill/>
          <a:ln>
            <a:noFill/>
          </a:ln>
        </p:spPr>
        <p:txBody>
          <a:bodyPr lIns="91425" tIns="91425" rIns="91425" bIns="91425" anchor="t" anchorCtr="0">
            <a:noAutofit/>
          </a:bodyPr>
          <a:lstStyle/>
          <a:p>
            <a:pPr lvl="0" rtl="0">
              <a:spcBef>
                <a:spcPts val="0"/>
              </a:spcBef>
              <a:buNone/>
            </a:pPr>
            <a:r>
              <a:rPr lang="en-US" sz="900" dirty="0" smtClean="0">
                <a:latin typeface="Candara"/>
                <a:cs typeface="Candara"/>
              </a:rPr>
              <a:t>2013</a:t>
            </a:r>
            <a:endParaRPr lang="en" sz="900" dirty="0">
              <a:latin typeface="Candara"/>
              <a:cs typeface="Candara"/>
            </a:endParaRPr>
          </a:p>
        </p:txBody>
      </p:sp>
      <p:sp>
        <p:nvSpPr>
          <p:cNvPr id="18" name="Shape 152"/>
          <p:cNvSpPr txBox="1"/>
          <p:nvPr/>
        </p:nvSpPr>
        <p:spPr>
          <a:xfrm>
            <a:off x="4825824" y="5020112"/>
            <a:ext cx="638699" cy="251400"/>
          </a:xfrm>
          <a:prstGeom prst="rect">
            <a:avLst/>
          </a:prstGeom>
          <a:noFill/>
          <a:ln>
            <a:noFill/>
          </a:ln>
        </p:spPr>
        <p:txBody>
          <a:bodyPr lIns="91425" tIns="91425" rIns="91425" bIns="91425" anchor="t" anchorCtr="0">
            <a:noAutofit/>
          </a:bodyPr>
          <a:lstStyle/>
          <a:p>
            <a:pPr lvl="0" rtl="0">
              <a:spcBef>
                <a:spcPts val="0"/>
              </a:spcBef>
              <a:buNone/>
            </a:pPr>
            <a:r>
              <a:rPr lang="en" sz="900" dirty="0">
                <a:latin typeface="Candara"/>
                <a:cs typeface="Candara"/>
              </a:rPr>
              <a:t>Midtown</a:t>
            </a:r>
          </a:p>
        </p:txBody>
      </p:sp>
      <p:sp>
        <p:nvSpPr>
          <p:cNvPr id="19" name="Shape 153"/>
          <p:cNvSpPr txBox="1"/>
          <p:nvPr/>
        </p:nvSpPr>
        <p:spPr>
          <a:xfrm>
            <a:off x="5447945" y="5223582"/>
            <a:ext cx="638699" cy="251400"/>
          </a:xfrm>
          <a:prstGeom prst="rect">
            <a:avLst/>
          </a:prstGeom>
          <a:noFill/>
          <a:ln>
            <a:noFill/>
          </a:ln>
        </p:spPr>
        <p:txBody>
          <a:bodyPr lIns="91425" tIns="91425" rIns="91425" bIns="91425" anchor="t" anchorCtr="0">
            <a:noAutofit/>
          </a:bodyPr>
          <a:lstStyle/>
          <a:p>
            <a:pPr lvl="0" rtl="0">
              <a:spcBef>
                <a:spcPts val="0"/>
              </a:spcBef>
              <a:buNone/>
            </a:pPr>
            <a:r>
              <a:rPr lang="en" sz="900" dirty="0">
                <a:latin typeface="Candara"/>
                <a:cs typeface="Candara"/>
              </a:rPr>
              <a:t>Lower</a:t>
            </a:r>
          </a:p>
        </p:txBody>
      </p:sp>
      <p:sp>
        <p:nvSpPr>
          <p:cNvPr id="3" name="Slide Number Placeholder 2"/>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17</a:t>
            </a:fld>
            <a:endParaRPr lang="en"/>
          </a:p>
        </p:txBody>
      </p:sp>
      <p:sp>
        <p:nvSpPr>
          <p:cNvPr id="4" name="Footer Placeholder 3"/>
          <p:cNvSpPr>
            <a:spLocks noGrp="1"/>
          </p:cNvSpPr>
          <p:nvPr>
            <p:ph type="ftr" sz="quarter" idx="11"/>
          </p:nvPr>
        </p:nvSpPr>
        <p:spPr/>
        <p:txBody>
          <a:body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312955114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7683" y="417481"/>
            <a:ext cx="10058399" cy="1041557"/>
          </a:xfrm>
        </p:spPr>
        <p:txBody>
          <a:bodyPr/>
          <a:lstStyle/>
          <a:p>
            <a:pPr algn="ctr"/>
            <a:r>
              <a:rPr lang="en-US" sz="4400" dirty="0" smtClean="0">
                <a:latin typeface="Candara"/>
                <a:cs typeface="Candara"/>
              </a:rPr>
              <a:t>Citi Bike’s Cube – Drill Down</a:t>
            </a:r>
            <a:endParaRPr lang="en-US" sz="4400" dirty="0">
              <a:latin typeface="Candara"/>
              <a:cs typeface="Candara"/>
            </a:endParaRPr>
          </a:p>
        </p:txBody>
      </p:sp>
      <p:pic>
        <p:nvPicPr>
          <p:cNvPr id="6" name="Shape 141"/>
          <p:cNvPicPr preferRelativeResize="0"/>
          <p:nvPr/>
        </p:nvPicPr>
        <p:blipFill>
          <a:blip r:embed="rId2">
            <a:clrChange>
              <a:clrFrom>
                <a:srgbClr val="82AFC6"/>
              </a:clrFrom>
              <a:clrTo>
                <a:srgbClr val="82AFC6">
                  <a:alpha val="0"/>
                </a:srgbClr>
              </a:clrTo>
            </a:clrChange>
            <a:alphaModFix/>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053849" y="2351602"/>
            <a:ext cx="4697590" cy="3719271"/>
          </a:xfrm>
          <a:prstGeom prst="rect">
            <a:avLst/>
          </a:prstGeom>
          <a:noFill/>
          <a:ln>
            <a:noFill/>
          </a:ln>
          <a:scene3d>
            <a:camera prst="orthographicFront"/>
            <a:lightRig rig="threePt" dir="t"/>
          </a:scene3d>
          <a:sp3d>
            <a:bevelT/>
          </a:sp3d>
        </p:spPr>
      </p:pic>
      <p:sp>
        <p:nvSpPr>
          <p:cNvPr id="7" name="Shape 142"/>
          <p:cNvSpPr txBox="1"/>
          <p:nvPr/>
        </p:nvSpPr>
        <p:spPr>
          <a:xfrm>
            <a:off x="4882957" y="3343080"/>
            <a:ext cx="495599" cy="308399"/>
          </a:xfrm>
          <a:prstGeom prst="rect">
            <a:avLst/>
          </a:prstGeom>
          <a:noFill/>
          <a:ln>
            <a:noFill/>
          </a:ln>
        </p:spPr>
        <p:txBody>
          <a:bodyPr lIns="91425" tIns="91425" rIns="91425" bIns="91425" anchor="t" anchorCtr="0">
            <a:noAutofit/>
          </a:bodyPr>
          <a:lstStyle/>
          <a:p>
            <a:pPr lvl="0" rtl="0">
              <a:spcBef>
                <a:spcPts val="0"/>
              </a:spcBef>
              <a:buNone/>
            </a:pPr>
            <a:r>
              <a:rPr lang="en" sz="800" dirty="0"/>
              <a:t>Male</a:t>
            </a:r>
          </a:p>
        </p:txBody>
      </p:sp>
      <p:sp>
        <p:nvSpPr>
          <p:cNvPr id="8" name="Shape 143"/>
          <p:cNvSpPr txBox="1"/>
          <p:nvPr/>
        </p:nvSpPr>
        <p:spPr>
          <a:xfrm>
            <a:off x="4765202" y="3777350"/>
            <a:ext cx="495599" cy="308399"/>
          </a:xfrm>
          <a:prstGeom prst="rect">
            <a:avLst/>
          </a:prstGeom>
          <a:noFill/>
          <a:ln>
            <a:noFill/>
          </a:ln>
        </p:spPr>
        <p:txBody>
          <a:bodyPr lIns="91425" tIns="91425" rIns="91425" bIns="91425" anchor="t" anchorCtr="0">
            <a:noAutofit/>
          </a:bodyPr>
          <a:lstStyle/>
          <a:p>
            <a:pPr lvl="0" rtl="0">
              <a:spcBef>
                <a:spcPts val="0"/>
              </a:spcBef>
              <a:buNone/>
            </a:pPr>
            <a:r>
              <a:rPr lang="en" sz="900" dirty="0"/>
              <a:t>Q1</a:t>
            </a:r>
          </a:p>
        </p:txBody>
      </p:sp>
      <p:sp>
        <p:nvSpPr>
          <p:cNvPr id="9" name="Shape 144"/>
          <p:cNvSpPr txBox="1"/>
          <p:nvPr/>
        </p:nvSpPr>
        <p:spPr>
          <a:xfrm>
            <a:off x="5300555" y="2781650"/>
            <a:ext cx="730499" cy="308399"/>
          </a:xfrm>
          <a:prstGeom prst="rect">
            <a:avLst/>
          </a:prstGeom>
          <a:noFill/>
          <a:ln>
            <a:noFill/>
          </a:ln>
        </p:spPr>
        <p:txBody>
          <a:bodyPr lIns="91425" tIns="91425" rIns="91425" bIns="91425" anchor="t" anchorCtr="0">
            <a:noAutofit/>
          </a:bodyPr>
          <a:lstStyle/>
          <a:p>
            <a:pPr lvl="0" rtl="0">
              <a:spcBef>
                <a:spcPts val="0"/>
              </a:spcBef>
              <a:buNone/>
            </a:pPr>
            <a:r>
              <a:rPr lang="en" sz="900" dirty="0"/>
              <a:t>Unknown</a:t>
            </a:r>
          </a:p>
        </p:txBody>
      </p:sp>
      <p:sp>
        <p:nvSpPr>
          <p:cNvPr id="10" name="Shape 145"/>
          <p:cNvSpPr txBox="1"/>
          <p:nvPr/>
        </p:nvSpPr>
        <p:spPr>
          <a:xfrm>
            <a:off x="4828806" y="4977395"/>
            <a:ext cx="638699" cy="251400"/>
          </a:xfrm>
          <a:prstGeom prst="rect">
            <a:avLst/>
          </a:prstGeom>
          <a:noFill/>
          <a:ln>
            <a:noFill/>
          </a:ln>
        </p:spPr>
        <p:txBody>
          <a:bodyPr lIns="91425" tIns="91425" rIns="91425" bIns="91425" anchor="t" anchorCtr="0">
            <a:noAutofit/>
          </a:bodyPr>
          <a:lstStyle/>
          <a:p>
            <a:pPr lvl="0" rtl="0">
              <a:spcBef>
                <a:spcPts val="0"/>
              </a:spcBef>
              <a:buNone/>
            </a:pPr>
            <a:r>
              <a:rPr lang="en" sz="900" dirty="0"/>
              <a:t>Upper</a:t>
            </a:r>
          </a:p>
        </p:txBody>
      </p:sp>
      <p:sp>
        <p:nvSpPr>
          <p:cNvPr id="11" name="Shape 146"/>
          <p:cNvSpPr txBox="1"/>
          <p:nvPr/>
        </p:nvSpPr>
        <p:spPr>
          <a:xfrm>
            <a:off x="4547058" y="2954352"/>
            <a:ext cx="495599" cy="484500"/>
          </a:xfrm>
          <a:prstGeom prst="rect">
            <a:avLst/>
          </a:prstGeom>
          <a:noFill/>
          <a:ln>
            <a:noFill/>
          </a:ln>
        </p:spPr>
        <p:txBody>
          <a:bodyPr lIns="91425" tIns="91425" rIns="91425" bIns="91425" anchor="t" anchorCtr="0">
            <a:noAutofit/>
          </a:bodyPr>
          <a:lstStyle/>
          <a:p>
            <a:pPr lvl="0" rtl="0">
              <a:spcBef>
                <a:spcPts val="0"/>
              </a:spcBef>
              <a:buNone/>
            </a:pPr>
            <a:r>
              <a:rPr lang="en" b="1" dirty="0">
                <a:latin typeface="Candara"/>
                <a:cs typeface="Candara"/>
              </a:rPr>
              <a:t>Sex</a:t>
            </a:r>
          </a:p>
        </p:txBody>
      </p:sp>
      <p:sp>
        <p:nvSpPr>
          <p:cNvPr id="12" name="Shape 147"/>
          <p:cNvSpPr txBox="1"/>
          <p:nvPr/>
        </p:nvSpPr>
        <p:spPr>
          <a:xfrm>
            <a:off x="4345215" y="5480854"/>
            <a:ext cx="1362300" cy="484500"/>
          </a:xfrm>
          <a:prstGeom prst="rect">
            <a:avLst/>
          </a:prstGeom>
          <a:noFill/>
          <a:ln>
            <a:noFill/>
          </a:ln>
        </p:spPr>
        <p:txBody>
          <a:bodyPr lIns="91425" tIns="91425" rIns="91425" bIns="91425" anchor="t" anchorCtr="0">
            <a:noAutofit/>
          </a:bodyPr>
          <a:lstStyle/>
          <a:p>
            <a:pPr lvl="0" rtl="0">
              <a:spcBef>
                <a:spcPts val="0"/>
              </a:spcBef>
              <a:buNone/>
            </a:pPr>
            <a:r>
              <a:rPr lang="en" b="1" dirty="0">
                <a:latin typeface="Candara"/>
                <a:cs typeface="Candara"/>
              </a:rPr>
              <a:t>Manhattan Region</a:t>
            </a:r>
          </a:p>
        </p:txBody>
      </p:sp>
      <p:sp>
        <p:nvSpPr>
          <p:cNvPr id="13" name="Shape 148"/>
          <p:cNvSpPr txBox="1"/>
          <p:nvPr/>
        </p:nvSpPr>
        <p:spPr>
          <a:xfrm>
            <a:off x="3962635" y="4026154"/>
            <a:ext cx="1167600" cy="367799"/>
          </a:xfrm>
          <a:prstGeom prst="rect">
            <a:avLst/>
          </a:prstGeom>
          <a:noFill/>
          <a:ln>
            <a:noFill/>
          </a:ln>
        </p:spPr>
        <p:txBody>
          <a:bodyPr lIns="91425" tIns="91425" rIns="91425" bIns="91425" anchor="t" anchorCtr="0">
            <a:noAutofit/>
          </a:bodyPr>
          <a:lstStyle/>
          <a:p>
            <a:pPr lvl="0" rtl="0">
              <a:spcBef>
                <a:spcPts val="0"/>
              </a:spcBef>
              <a:buNone/>
            </a:pPr>
            <a:r>
              <a:rPr lang="en" b="1" dirty="0">
                <a:latin typeface="Candara"/>
                <a:cs typeface="Candara"/>
              </a:rPr>
              <a:t>Year-2015</a:t>
            </a:r>
          </a:p>
        </p:txBody>
      </p:sp>
      <p:sp>
        <p:nvSpPr>
          <p:cNvPr id="14" name="Shape 149"/>
          <p:cNvSpPr txBox="1"/>
          <p:nvPr/>
        </p:nvSpPr>
        <p:spPr>
          <a:xfrm>
            <a:off x="5060057" y="3060885"/>
            <a:ext cx="579000" cy="308399"/>
          </a:xfrm>
          <a:prstGeom prst="rect">
            <a:avLst/>
          </a:prstGeom>
          <a:noFill/>
          <a:ln>
            <a:noFill/>
          </a:ln>
        </p:spPr>
        <p:txBody>
          <a:bodyPr lIns="91425" tIns="91425" rIns="91425" bIns="91425" anchor="t" anchorCtr="0">
            <a:noAutofit/>
          </a:bodyPr>
          <a:lstStyle/>
          <a:p>
            <a:pPr lvl="0" rtl="0">
              <a:spcBef>
                <a:spcPts val="0"/>
              </a:spcBef>
              <a:buNone/>
            </a:pPr>
            <a:r>
              <a:rPr lang="en" sz="900" dirty="0"/>
              <a:t>Female</a:t>
            </a:r>
          </a:p>
        </p:txBody>
      </p:sp>
      <p:sp>
        <p:nvSpPr>
          <p:cNvPr id="15" name="Shape 150"/>
          <p:cNvSpPr txBox="1"/>
          <p:nvPr/>
        </p:nvSpPr>
        <p:spPr>
          <a:xfrm>
            <a:off x="4747803" y="4160225"/>
            <a:ext cx="495599" cy="308399"/>
          </a:xfrm>
          <a:prstGeom prst="rect">
            <a:avLst/>
          </a:prstGeom>
          <a:noFill/>
          <a:ln>
            <a:noFill/>
          </a:ln>
        </p:spPr>
        <p:txBody>
          <a:bodyPr lIns="91425" tIns="91425" rIns="91425" bIns="91425" anchor="t" anchorCtr="0">
            <a:noAutofit/>
          </a:bodyPr>
          <a:lstStyle/>
          <a:p>
            <a:pPr lvl="0" rtl="0">
              <a:spcBef>
                <a:spcPts val="0"/>
              </a:spcBef>
              <a:buNone/>
            </a:pPr>
            <a:r>
              <a:rPr lang="en" sz="900" dirty="0"/>
              <a:t>Q2</a:t>
            </a:r>
          </a:p>
        </p:txBody>
      </p:sp>
      <p:sp>
        <p:nvSpPr>
          <p:cNvPr id="16" name="Shape 151"/>
          <p:cNvSpPr txBox="1"/>
          <p:nvPr/>
        </p:nvSpPr>
        <p:spPr>
          <a:xfrm>
            <a:off x="4747803" y="4554807"/>
            <a:ext cx="495599" cy="308399"/>
          </a:xfrm>
          <a:prstGeom prst="rect">
            <a:avLst/>
          </a:prstGeom>
          <a:noFill/>
          <a:ln>
            <a:noFill/>
          </a:ln>
        </p:spPr>
        <p:txBody>
          <a:bodyPr lIns="91425" tIns="91425" rIns="91425" bIns="91425" anchor="t" anchorCtr="0">
            <a:noAutofit/>
          </a:bodyPr>
          <a:lstStyle/>
          <a:p>
            <a:pPr lvl="0" rtl="0">
              <a:spcBef>
                <a:spcPts val="0"/>
              </a:spcBef>
              <a:buNone/>
            </a:pPr>
            <a:r>
              <a:rPr lang="en" sz="900" dirty="0"/>
              <a:t>Q3</a:t>
            </a:r>
          </a:p>
        </p:txBody>
      </p:sp>
      <p:sp>
        <p:nvSpPr>
          <p:cNvPr id="17" name="Shape 152"/>
          <p:cNvSpPr txBox="1"/>
          <p:nvPr/>
        </p:nvSpPr>
        <p:spPr>
          <a:xfrm>
            <a:off x="5278201" y="5194060"/>
            <a:ext cx="638699" cy="251400"/>
          </a:xfrm>
          <a:prstGeom prst="rect">
            <a:avLst/>
          </a:prstGeom>
          <a:noFill/>
          <a:ln>
            <a:noFill/>
          </a:ln>
        </p:spPr>
        <p:txBody>
          <a:bodyPr lIns="91425" tIns="91425" rIns="91425" bIns="91425" anchor="t" anchorCtr="0">
            <a:noAutofit/>
          </a:bodyPr>
          <a:lstStyle/>
          <a:p>
            <a:pPr lvl="0" rtl="0">
              <a:spcBef>
                <a:spcPts val="0"/>
              </a:spcBef>
              <a:buNone/>
            </a:pPr>
            <a:r>
              <a:rPr lang="en" sz="900" dirty="0"/>
              <a:t>Midtown</a:t>
            </a:r>
          </a:p>
        </p:txBody>
      </p:sp>
      <p:sp>
        <p:nvSpPr>
          <p:cNvPr id="18" name="Shape 153"/>
          <p:cNvSpPr txBox="1"/>
          <p:nvPr/>
        </p:nvSpPr>
        <p:spPr>
          <a:xfrm>
            <a:off x="5882921" y="5362740"/>
            <a:ext cx="638699" cy="251400"/>
          </a:xfrm>
          <a:prstGeom prst="rect">
            <a:avLst/>
          </a:prstGeom>
          <a:noFill/>
          <a:ln>
            <a:noFill/>
          </a:ln>
        </p:spPr>
        <p:txBody>
          <a:bodyPr lIns="91425" tIns="91425" rIns="91425" bIns="91425" anchor="t" anchorCtr="0">
            <a:noAutofit/>
          </a:bodyPr>
          <a:lstStyle/>
          <a:p>
            <a:pPr lvl="0" rtl="0">
              <a:spcBef>
                <a:spcPts val="0"/>
              </a:spcBef>
              <a:buNone/>
            </a:pPr>
            <a:r>
              <a:rPr lang="en" sz="900" dirty="0"/>
              <a:t>Lower</a:t>
            </a:r>
          </a:p>
        </p:txBody>
      </p:sp>
      <p:sp>
        <p:nvSpPr>
          <p:cNvPr id="3" name="Slide Number Placeholder 2"/>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18</a:t>
            </a:fld>
            <a:endParaRPr lang="en"/>
          </a:p>
        </p:txBody>
      </p:sp>
      <p:sp>
        <p:nvSpPr>
          <p:cNvPr id="4" name="Footer Placeholder 3"/>
          <p:cNvSpPr>
            <a:spLocks noGrp="1"/>
          </p:cNvSpPr>
          <p:nvPr>
            <p:ph type="ftr" sz="quarter" idx="11"/>
          </p:nvPr>
        </p:nvSpPr>
        <p:spPr/>
        <p:txBody>
          <a:body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400702841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347902"/>
            <a:ext cx="10058399" cy="1058952"/>
          </a:xfrm>
        </p:spPr>
        <p:txBody>
          <a:bodyPr/>
          <a:lstStyle/>
          <a:p>
            <a:pPr algn="ctr"/>
            <a:r>
              <a:rPr lang="en" sz="4400" dirty="0">
                <a:latin typeface="Candara"/>
                <a:ea typeface="Trebuchet MS"/>
                <a:cs typeface="Candara"/>
                <a:sym typeface="Trebuchet MS"/>
              </a:rPr>
              <a:t>Citi Bike’s Cube - Slicing &amp; Dicing </a:t>
            </a:r>
            <a:endParaRPr lang="en-US" sz="4400" dirty="0">
              <a:latin typeface="Candara"/>
              <a:cs typeface="Candara"/>
            </a:endParaRPr>
          </a:p>
        </p:txBody>
      </p:sp>
      <p:pic>
        <p:nvPicPr>
          <p:cNvPr id="4" name="Shape 160"/>
          <p:cNvPicPr preferRelativeResize="0"/>
          <p:nvPr/>
        </p:nvPicPr>
        <p:blipFill>
          <a:blip r:embed="rId2">
            <a:alphaModFix/>
            <a:extLst>
              <a:ext uri="{BEBA8EAE-BF5A-486C-A8C5-ECC9F3942E4B}">
                <a14:imgProps xmlns:a14="http://schemas.microsoft.com/office/drawing/2010/main">
                  <a14:imgLayer r:embed="rId3">
                    <a14:imgEffect>
                      <a14:backgroundRemoval t="0" b="100000" l="221" r="100000"/>
                    </a14:imgEffect>
                  </a14:imgLayer>
                </a14:imgProps>
              </a:ext>
            </a:extLst>
          </a:blip>
          <a:stretch>
            <a:fillRect/>
          </a:stretch>
        </p:blipFill>
        <p:spPr>
          <a:xfrm>
            <a:off x="1130903" y="2504887"/>
            <a:ext cx="3183925" cy="2852790"/>
          </a:xfrm>
          <a:prstGeom prst="rect">
            <a:avLst/>
          </a:prstGeom>
          <a:noFill/>
          <a:ln>
            <a:noFill/>
          </a:ln>
        </p:spPr>
      </p:pic>
      <p:sp>
        <p:nvSpPr>
          <p:cNvPr id="5" name="Shape 161"/>
          <p:cNvSpPr txBox="1"/>
          <p:nvPr/>
        </p:nvSpPr>
        <p:spPr>
          <a:xfrm>
            <a:off x="844256" y="3817962"/>
            <a:ext cx="506699" cy="231300"/>
          </a:xfrm>
          <a:prstGeom prst="rect">
            <a:avLst/>
          </a:prstGeom>
          <a:noFill/>
          <a:ln>
            <a:noFill/>
          </a:ln>
        </p:spPr>
        <p:txBody>
          <a:bodyPr lIns="91425" tIns="91425" rIns="91425" bIns="91425" anchor="t" anchorCtr="0">
            <a:noAutofit/>
          </a:bodyPr>
          <a:lstStyle/>
          <a:p>
            <a:pPr>
              <a:spcBef>
                <a:spcPts val="0"/>
              </a:spcBef>
              <a:buNone/>
            </a:pPr>
            <a:r>
              <a:rPr lang="en" sz="900" dirty="0">
                <a:latin typeface="Candara"/>
                <a:cs typeface="Candara"/>
              </a:rPr>
              <a:t>2015</a:t>
            </a:r>
          </a:p>
        </p:txBody>
      </p:sp>
      <p:sp>
        <p:nvSpPr>
          <p:cNvPr id="6" name="Shape 162"/>
          <p:cNvSpPr txBox="1"/>
          <p:nvPr/>
        </p:nvSpPr>
        <p:spPr>
          <a:xfrm>
            <a:off x="1213129" y="2958115"/>
            <a:ext cx="579000" cy="308399"/>
          </a:xfrm>
          <a:prstGeom prst="rect">
            <a:avLst/>
          </a:prstGeom>
          <a:noFill/>
          <a:ln>
            <a:noFill/>
          </a:ln>
        </p:spPr>
        <p:txBody>
          <a:bodyPr lIns="91425" tIns="91425" rIns="91425" bIns="91425" anchor="t" anchorCtr="0">
            <a:noAutofit/>
          </a:bodyPr>
          <a:lstStyle/>
          <a:p>
            <a:pPr lvl="0" rtl="0">
              <a:spcBef>
                <a:spcPts val="0"/>
              </a:spcBef>
              <a:buNone/>
            </a:pPr>
            <a:r>
              <a:rPr lang="en" sz="900" dirty="0">
                <a:latin typeface="Candara"/>
                <a:cs typeface="Candara"/>
              </a:rPr>
              <a:t>Female</a:t>
            </a:r>
          </a:p>
        </p:txBody>
      </p:sp>
      <p:sp>
        <p:nvSpPr>
          <p:cNvPr id="7" name="Shape 163"/>
          <p:cNvSpPr txBox="1"/>
          <p:nvPr/>
        </p:nvSpPr>
        <p:spPr>
          <a:xfrm>
            <a:off x="1063602" y="3249710"/>
            <a:ext cx="495599" cy="308399"/>
          </a:xfrm>
          <a:prstGeom prst="rect">
            <a:avLst/>
          </a:prstGeom>
          <a:noFill/>
          <a:ln>
            <a:noFill/>
          </a:ln>
        </p:spPr>
        <p:txBody>
          <a:bodyPr lIns="91425" tIns="91425" rIns="91425" bIns="91425" anchor="t" anchorCtr="0">
            <a:noAutofit/>
          </a:bodyPr>
          <a:lstStyle/>
          <a:p>
            <a:pPr lvl="0" rtl="0">
              <a:spcBef>
                <a:spcPts val="0"/>
              </a:spcBef>
              <a:buNone/>
            </a:pPr>
            <a:r>
              <a:rPr lang="en" sz="800" dirty="0">
                <a:latin typeface="Candara"/>
                <a:cs typeface="Candara"/>
              </a:rPr>
              <a:t>Male</a:t>
            </a:r>
          </a:p>
        </p:txBody>
      </p:sp>
      <p:sp>
        <p:nvSpPr>
          <p:cNvPr id="8" name="Shape 164"/>
          <p:cNvSpPr txBox="1"/>
          <p:nvPr/>
        </p:nvSpPr>
        <p:spPr>
          <a:xfrm>
            <a:off x="1524404" y="2699465"/>
            <a:ext cx="684600" cy="308399"/>
          </a:xfrm>
          <a:prstGeom prst="rect">
            <a:avLst/>
          </a:prstGeom>
          <a:noFill/>
          <a:ln>
            <a:noFill/>
          </a:ln>
        </p:spPr>
        <p:txBody>
          <a:bodyPr lIns="91425" tIns="91425" rIns="91425" bIns="91425" anchor="t" anchorCtr="0">
            <a:noAutofit/>
          </a:bodyPr>
          <a:lstStyle/>
          <a:p>
            <a:pPr lvl="0" rtl="0">
              <a:spcBef>
                <a:spcPts val="0"/>
              </a:spcBef>
              <a:buNone/>
            </a:pPr>
            <a:r>
              <a:rPr lang="en" sz="800" dirty="0">
                <a:latin typeface="Candara"/>
                <a:cs typeface="Candara"/>
              </a:rPr>
              <a:t>Unknown</a:t>
            </a:r>
          </a:p>
        </p:txBody>
      </p:sp>
      <p:sp>
        <p:nvSpPr>
          <p:cNvPr id="9" name="Shape 165"/>
          <p:cNvSpPr txBox="1"/>
          <p:nvPr/>
        </p:nvSpPr>
        <p:spPr>
          <a:xfrm>
            <a:off x="1211685" y="4402700"/>
            <a:ext cx="638699" cy="251400"/>
          </a:xfrm>
          <a:prstGeom prst="rect">
            <a:avLst/>
          </a:prstGeom>
          <a:noFill/>
          <a:ln>
            <a:noFill/>
          </a:ln>
        </p:spPr>
        <p:txBody>
          <a:bodyPr lIns="91425" tIns="91425" rIns="91425" bIns="91425" anchor="t" anchorCtr="0">
            <a:noAutofit/>
          </a:bodyPr>
          <a:lstStyle/>
          <a:p>
            <a:pPr lvl="0" rtl="0">
              <a:spcBef>
                <a:spcPts val="0"/>
              </a:spcBef>
              <a:buNone/>
            </a:pPr>
            <a:r>
              <a:rPr lang="en" sz="900" dirty="0">
                <a:latin typeface="Candara"/>
                <a:cs typeface="Candara"/>
              </a:rPr>
              <a:t>Upper</a:t>
            </a:r>
          </a:p>
        </p:txBody>
      </p:sp>
      <p:sp>
        <p:nvSpPr>
          <p:cNvPr id="10" name="Shape 166"/>
          <p:cNvSpPr txBox="1"/>
          <p:nvPr/>
        </p:nvSpPr>
        <p:spPr>
          <a:xfrm>
            <a:off x="1574085" y="4584575"/>
            <a:ext cx="638699" cy="251400"/>
          </a:xfrm>
          <a:prstGeom prst="rect">
            <a:avLst/>
          </a:prstGeom>
          <a:noFill/>
          <a:ln>
            <a:noFill/>
          </a:ln>
        </p:spPr>
        <p:txBody>
          <a:bodyPr lIns="91425" tIns="91425" rIns="91425" bIns="91425" anchor="t" anchorCtr="0">
            <a:noAutofit/>
          </a:bodyPr>
          <a:lstStyle/>
          <a:p>
            <a:pPr lvl="0" rtl="0">
              <a:spcBef>
                <a:spcPts val="0"/>
              </a:spcBef>
              <a:buNone/>
            </a:pPr>
            <a:r>
              <a:rPr lang="en" sz="900" dirty="0">
                <a:latin typeface="Candara"/>
                <a:cs typeface="Candara"/>
              </a:rPr>
              <a:t>Midtown</a:t>
            </a:r>
          </a:p>
        </p:txBody>
      </p:sp>
      <p:sp>
        <p:nvSpPr>
          <p:cNvPr id="11" name="Shape 167"/>
          <p:cNvSpPr txBox="1"/>
          <p:nvPr/>
        </p:nvSpPr>
        <p:spPr>
          <a:xfrm>
            <a:off x="2091810" y="4770650"/>
            <a:ext cx="638699" cy="251400"/>
          </a:xfrm>
          <a:prstGeom prst="rect">
            <a:avLst/>
          </a:prstGeom>
          <a:noFill/>
          <a:ln>
            <a:noFill/>
          </a:ln>
        </p:spPr>
        <p:txBody>
          <a:bodyPr lIns="91425" tIns="91425" rIns="91425" bIns="91425" anchor="t" anchorCtr="0">
            <a:noAutofit/>
          </a:bodyPr>
          <a:lstStyle/>
          <a:p>
            <a:pPr lvl="0" rtl="0">
              <a:spcBef>
                <a:spcPts val="0"/>
              </a:spcBef>
              <a:buNone/>
            </a:pPr>
            <a:r>
              <a:rPr lang="en" sz="900" dirty="0">
                <a:latin typeface="Candara"/>
                <a:cs typeface="Candara"/>
              </a:rPr>
              <a:t>Lower</a:t>
            </a:r>
          </a:p>
        </p:txBody>
      </p:sp>
      <p:pic>
        <p:nvPicPr>
          <p:cNvPr id="12" name="Shape 168"/>
          <p:cNvPicPr preferRelativeResize="0"/>
          <p:nvPr/>
        </p:nvPicPr>
        <p:blipFill>
          <a:blip r:embed="rId4">
            <a:alphaModFix/>
            <a:extLst>
              <a:ext uri="{BEBA8EAE-BF5A-486C-A8C5-ECC9F3942E4B}">
                <a14:imgProps xmlns:a14="http://schemas.microsoft.com/office/drawing/2010/main">
                  <a14:imgLayer r:embed="rId5">
                    <a14:imgEffect>
                      <a14:backgroundRemoval t="0" b="100000" l="0" r="99415"/>
                    </a14:imgEffect>
                    <a14:imgEffect>
                      <a14:colorTemperature colorTemp="4700"/>
                    </a14:imgEffect>
                    <a14:imgEffect>
                      <a14:saturation sat="400000"/>
                    </a14:imgEffect>
                  </a14:imgLayer>
                </a14:imgProps>
              </a:ext>
            </a:extLst>
          </a:blip>
          <a:stretch>
            <a:fillRect/>
          </a:stretch>
        </p:blipFill>
        <p:spPr>
          <a:xfrm>
            <a:off x="5532724" y="2539677"/>
            <a:ext cx="2992542" cy="2765813"/>
          </a:xfrm>
          <a:prstGeom prst="rect">
            <a:avLst/>
          </a:prstGeom>
          <a:noFill/>
          <a:ln>
            <a:noFill/>
          </a:ln>
        </p:spPr>
      </p:pic>
      <p:sp>
        <p:nvSpPr>
          <p:cNvPr id="13" name="Shape 169"/>
          <p:cNvSpPr txBox="1"/>
          <p:nvPr/>
        </p:nvSpPr>
        <p:spPr>
          <a:xfrm>
            <a:off x="5279620" y="3184220"/>
            <a:ext cx="495599" cy="308399"/>
          </a:xfrm>
          <a:prstGeom prst="rect">
            <a:avLst/>
          </a:prstGeom>
          <a:noFill/>
          <a:ln>
            <a:noFill/>
          </a:ln>
        </p:spPr>
        <p:txBody>
          <a:bodyPr lIns="91425" tIns="91425" rIns="91425" bIns="91425" anchor="t" anchorCtr="0">
            <a:noAutofit/>
          </a:bodyPr>
          <a:lstStyle/>
          <a:p>
            <a:pPr lvl="0" rtl="0">
              <a:spcBef>
                <a:spcPts val="0"/>
              </a:spcBef>
              <a:buNone/>
            </a:pPr>
            <a:r>
              <a:rPr lang="en" sz="900" dirty="0">
                <a:latin typeface="Candara"/>
                <a:cs typeface="Candara"/>
              </a:rPr>
              <a:t>2015</a:t>
            </a:r>
          </a:p>
        </p:txBody>
      </p:sp>
      <p:sp>
        <p:nvSpPr>
          <p:cNvPr id="14" name="Shape 170"/>
          <p:cNvSpPr txBox="1"/>
          <p:nvPr/>
        </p:nvSpPr>
        <p:spPr>
          <a:xfrm>
            <a:off x="5244822" y="3636675"/>
            <a:ext cx="495599" cy="308399"/>
          </a:xfrm>
          <a:prstGeom prst="rect">
            <a:avLst/>
          </a:prstGeom>
          <a:noFill/>
          <a:ln>
            <a:noFill/>
          </a:ln>
        </p:spPr>
        <p:txBody>
          <a:bodyPr lIns="91425" tIns="91425" rIns="91425" bIns="91425" anchor="t" anchorCtr="0">
            <a:noAutofit/>
          </a:bodyPr>
          <a:lstStyle/>
          <a:p>
            <a:pPr lvl="0" rtl="0">
              <a:spcBef>
                <a:spcPts val="0"/>
              </a:spcBef>
              <a:buNone/>
            </a:pPr>
            <a:r>
              <a:rPr lang="en" sz="900">
                <a:latin typeface="Candara"/>
                <a:cs typeface="Candara"/>
              </a:rPr>
              <a:t>2014</a:t>
            </a:r>
          </a:p>
        </p:txBody>
      </p:sp>
      <p:sp>
        <p:nvSpPr>
          <p:cNvPr id="15" name="Shape 171"/>
          <p:cNvSpPr txBox="1"/>
          <p:nvPr/>
        </p:nvSpPr>
        <p:spPr>
          <a:xfrm>
            <a:off x="5244822" y="4118232"/>
            <a:ext cx="495599" cy="308399"/>
          </a:xfrm>
          <a:prstGeom prst="rect">
            <a:avLst/>
          </a:prstGeom>
          <a:noFill/>
          <a:ln>
            <a:noFill/>
          </a:ln>
        </p:spPr>
        <p:txBody>
          <a:bodyPr lIns="91425" tIns="91425" rIns="91425" bIns="91425" anchor="t" anchorCtr="0">
            <a:noAutofit/>
          </a:bodyPr>
          <a:lstStyle/>
          <a:p>
            <a:pPr lvl="0" rtl="0">
              <a:spcBef>
                <a:spcPts val="0"/>
              </a:spcBef>
              <a:buNone/>
            </a:pPr>
            <a:r>
              <a:rPr lang="en" sz="900">
                <a:latin typeface="Candara"/>
                <a:cs typeface="Candara"/>
              </a:rPr>
              <a:t>2013</a:t>
            </a:r>
          </a:p>
        </p:txBody>
      </p:sp>
      <p:sp>
        <p:nvSpPr>
          <p:cNvPr id="16" name="Shape 172"/>
          <p:cNvSpPr txBox="1"/>
          <p:nvPr/>
        </p:nvSpPr>
        <p:spPr>
          <a:xfrm>
            <a:off x="5557537" y="4600595"/>
            <a:ext cx="638699" cy="251400"/>
          </a:xfrm>
          <a:prstGeom prst="rect">
            <a:avLst/>
          </a:prstGeom>
          <a:noFill/>
          <a:ln>
            <a:noFill/>
          </a:ln>
        </p:spPr>
        <p:txBody>
          <a:bodyPr lIns="91425" tIns="91425" rIns="91425" bIns="91425" anchor="t" anchorCtr="0">
            <a:noAutofit/>
          </a:bodyPr>
          <a:lstStyle/>
          <a:p>
            <a:pPr lvl="0" rtl="0">
              <a:spcBef>
                <a:spcPts val="0"/>
              </a:spcBef>
              <a:buNone/>
            </a:pPr>
            <a:r>
              <a:rPr lang="en" sz="900" dirty="0">
                <a:latin typeface="Candara"/>
                <a:cs typeface="Candara"/>
              </a:rPr>
              <a:t>Upper</a:t>
            </a:r>
          </a:p>
        </p:txBody>
      </p:sp>
      <p:sp>
        <p:nvSpPr>
          <p:cNvPr id="17" name="Shape 173"/>
          <p:cNvSpPr txBox="1"/>
          <p:nvPr/>
        </p:nvSpPr>
        <p:spPr>
          <a:xfrm>
            <a:off x="6163523" y="4852050"/>
            <a:ext cx="638699" cy="251400"/>
          </a:xfrm>
          <a:prstGeom prst="rect">
            <a:avLst/>
          </a:prstGeom>
          <a:noFill/>
          <a:ln>
            <a:noFill/>
          </a:ln>
        </p:spPr>
        <p:txBody>
          <a:bodyPr lIns="91425" tIns="91425" rIns="91425" bIns="91425" anchor="t" anchorCtr="0">
            <a:noAutofit/>
          </a:bodyPr>
          <a:lstStyle/>
          <a:p>
            <a:pPr lvl="0" rtl="0">
              <a:spcBef>
                <a:spcPts val="0"/>
              </a:spcBef>
              <a:buNone/>
            </a:pPr>
            <a:r>
              <a:rPr lang="en" sz="900" dirty="0">
                <a:latin typeface="Candara"/>
                <a:cs typeface="Candara"/>
              </a:rPr>
              <a:t>Midtown</a:t>
            </a:r>
          </a:p>
        </p:txBody>
      </p:sp>
      <p:sp>
        <p:nvSpPr>
          <p:cNvPr id="18" name="Shape 174"/>
          <p:cNvSpPr txBox="1"/>
          <p:nvPr/>
        </p:nvSpPr>
        <p:spPr>
          <a:xfrm>
            <a:off x="6984004" y="5114295"/>
            <a:ext cx="638699" cy="251400"/>
          </a:xfrm>
          <a:prstGeom prst="rect">
            <a:avLst/>
          </a:prstGeom>
          <a:noFill/>
          <a:ln>
            <a:noFill/>
          </a:ln>
        </p:spPr>
        <p:txBody>
          <a:bodyPr lIns="91425" tIns="91425" rIns="91425" bIns="91425" anchor="t" anchorCtr="0">
            <a:noAutofit/>
          </a:bodyPr>
          <a:lstStyle/>
          <a:p>
            <a:pPr lvl="0" rtl="0">
              <a:spcBef>
                <a:spcPts val="0"/>
              </a:spcBef>
              <a:buNone/>
            </a:pPr>
            <a:r>
              <a:rPr lang="en" sz="900" dirty="0">
                <a:latin typeface="Candara"/>
                <a:cs typeface="Candara"/>
              </a:rPr>
              <a:t>Lower</a:t>
            </a:r>
          </a:p>
        </p:txBody>
      </p:sp>
      <p:sp>
        <p:nvSpPr>
          <p:cNvPr id="19" name="Shape 175"/>
          <p:cNvSpPr txBox="1"/>
          <p:nvPr/>
        </p:nvSpPr>
        <p:spPr>
          <a:xfrm>
            <a:off x="5596243" y="2590810"/>
            <a:ext cx="495599" cy="308399"/>
          </a:xfrm>
          <a:prstGeom prst="rect">
            <a:avLst/>
          </a:prstGeom>
          <a:noFill/>
          <a:ln>
            <a:noFill/>
          </a:ln>
        </p:spPr>
        <p:txBody>
          <a:bodyPr lIns="91425" tIns="91425" rIns="91425" bIns="91425" anchor="t" anchorCtr="0">
            <a:noAutofit/>
          </a:bodyPr>
          <a:lstStyle/>
          <a:p>
            <a:pPr lvl="0" rtl="0">
              <a:spcBef>
                <a:spcPts val="0"/>
              </a:spcBef>
              <a:buNone/>
            </a:pPr>
            <a:r>
              <a:rPr lang="en" sz="800">
                <a:latin typeface="Candara"/>
                <a:cs typeface="Candara"/>
              </a:rPr>
              <a:t>Male</a:t>
            </a:r>
          </a:p>
        </p:txBody>
      </p:sp>
      <p:sp>
        <p:nvSpPr>
          <p:cNvPr id="20" name="Shape 176"/>
          <p:cNvSpPr txBox="1"/>
          <p:nvPr/>
        </p:nvSpPr>
        <p:spPr>
          <a:xfrm>
            <a:off x="9626612" y="3811093"/>
            <a:ext cx="495599" cy="308399"/>
          </a:xfrm>
          <a:prstGeom prst="rect">
            <a:avLst/>
          </a:prstGeom>
          <a:noFill/>
          <a:ln>
            <a:noFill/>
          </a:ln>
        </p:spPr>
        <p:txBody>
          <a:bodyPr lIns="91425" tIns="91425" rIns="91425" bIns="91425" anchor="t" anchorCtr="0">
            <a:noAutofit/>
          </a:bodyPr>
          <a:lstStyle/>
          <a:p>
            <a:pPr lvl="0" rtl="0">
              <a:spcBef>
                <a:spcPts val="0"/>
              </a:spcBef>
              <a:buNone/>
            </a:pPr>
            <a:r>
              <a:rPr lang="en" sz="900" dirty="0">
                <a:latin typeface="Candara"/>
                <a:cs typeface="Candara"/>
              </a:rPr>
              <a:t>2015</a:t>
            </a:r>
          </a:p>
        </p:txBody>
      </p:sp>
      <p:sp>
        <p:nvSpPr>
          <p:cNvPr id="21" name="Shape 177"/>
          <p:cNvSpPr txBox="1"/>
          <p:nvPr/>
        </p:nvSpPr>
        <p:spPr>
          <a:xfrm>
            <a:off x="9835461" y="4223876"/>
            <a:ext cx="638699" cy="251400"/>
          </a:xfrm>
          <a:prstGeom prst="rect">
            <a:avLst/>
          </a:prstGeom>
          <a:noFill/>
          <a:ln>
            <a:noFill/>
          </a:ln>
        </p:spPr>
        <p:txBody>
          <a:bodyPr lIns="91425" tIns="91425" rIns="91425" bIns="91425" anchor="t" anchorCtr="0">
            <a:noAutofit/>
          </a:bodyPr>
          <a:lstStyle/>
          <a:p>
            <a:pPr lvl="0" rtl="0">
              <a:spcBef>
                <a:spcPts val="0"/>
              </a:spcBef>
              <a:buNone/>
            </a:pPr>
            <a:r>
              <a:rPr lang="en" sz="900" dirty="0">
                <a:latin typeface="Candara"/>
                <a:cs typeface="Candara"/>
              </a:rPr>
              <a:t>Upper</a:t>
            </a:r>
          </a:p>
        </p:txBody>
      </p:sp>
      <p:pic>
        <p:nvPicPr>
          <p:cNvPr id="22" name="Shape 178"/>
          <p:cNvPicPr preferRelativeResize="0"/>
          <p:nvPr/>
        </p:nvPicPr>
        <p:blipFill>
          <a:blip r:embed="rId6">
            <a:alphaModFix/>
            <a:extLst>
              <a:ext uri="{BEBA8EAE-BF5A-486C-A8C5-ECC9F3942E4B}">
                <a14:imgProps xmlns:a14="http://schemas.microsoft.com/office/drawing/2010/main">
                  <a14:imgLayer r:embed="rId7">
                    <a14:imgEffect>
                      <a14:backgroundRemoval t="0" b="100000" l="0" r="100000"/>
                    </a14:imgEffect>
                    <a14:imgEffect>
                      <a14:colorTemperature colorTemp="5900"/>
                    </a14:imgEffect>
                  </a14:imgLayer>
                </a14:imgProps>
              </a:ext>
            </a:extLst>
          </a:blip>
          <a:stretch>
            <a:fillRect/>
          </a:stretch>
        </p:blipFill>
        <p:spPr>
          <a:xfrm>
            <a:off x="9970288" y="3282695"/>
            <a:ext cx="1199555" cy="1170438"/>
          </a:xfrm>
          <a:prstGeom prst="rect">
            <a:avLst/>
          </a:prstGeom>
          <a:noFill/>
          <a:ln>
            <a:noFill/>
          </a:ln>
        </p:spPr>
      </p:pic>
      <p:sp>
        <p:nvSpPr>
          <p:cNvPr id="23" name="Shape 179"/>
          <p:cNvSpPr txBox="1"/>
          <p:nvPr/>
        </p:nvSpPr>
        <p:spPr>
          <a:xfrm>
            <a:off x="9783262" y="3381761"/>
            <a:ext cx="576300" cy="175200"/>
          </a:xfrm>
          <a:prstGeom prst="rect">
            <a:avLst/>
          </a:prstGeom>
          <a:noFill/>
          <a:ln>
            <a:noFill/>
          </a:ln>
        </p:spPr>
        <p:txBody>
          <a:bodyPr lIns="91425" tIns="91425" rIns="91425" bIns="91425" anchor="t" anchorCtr="0">
            <a:noAutofit/>
          </a:bodyPr>
          <a:lstStyle/>
          <a:p>
            <a:pPr lvl="0" rtl="0">
              <a:spcBef>
                <a:spcPts val="0"/>
              </a:spcBef>
              <a:buNone/>
            </a:pPr>
            <a:r>
              <a:rPr lang="en" sz="900" dirty="0">
                <a:latin typeface="Candara"/>
                <a:cs typeface="Candara"/>
              </a:rPr>
              <a:t>Male</a:t>
            </a:r>
          </a:p>
        </p:txBody>
      </p:sp>
      <p:sp>
        <p:nvSpPr>
          <p:cNvPr id="3" name="Slide Number Placeholder 2"/>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19</a:t>
            </a:fld>
            <a:endParaRPr lang="en"/>
          </a:p>
        </p:txBody>
      </p:sp>
      <p:sp>
        <p:nvSpPr>
          <p:cNvPr id="24" name="Footer Placeholder 23"/>
          <p:cNvSpPr>
            <a:spLocks noGrp="1"/>
          </p:cNvSpPr>
          <p:nvPr>
            <p:ph type="ftr" sz="quarter" idx="11"/>
          </p:nvPr>
        </p:nvSpPr>
        <p:spPr/>
        <p:txBody>
          <a:body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285369322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dirty="0" smtClean="0">
                <a:latin typeface="Candara"/>
                <a:cs typeface="Candara"/>
              </a:rPr>
              <a:t>Contents</a:t>
            </a:r>
            <a:endParaRPr lang="en-US" sz="4400" dirty="0">
              <a:latin typeface="Candara"/>
              <a:cs typeface="Candara"/>
            </a:endParaRPr>
          </a:p>
        </p:txBody>
      </p:sp>
      <p:sp>
        <p:nvSpPr>
          <p:cNvPr id="4" name="TextBox 3"/>
          <p:cNvSpPr txBox="1"/>
          <p:nvPr/>
        </p:nvSpPr>
        <p:spPr>
          <a:xfrm>
            <a:off x="1043910" y="2365727"/>
            <a:ext cx="3775393" cy="2554545"/>
          </a:xfrm>
          <a:prstGeom prst="rect">
            <a:avLst/>
          </a:prstGeom>
          <a:noFill/>
        </p:spPr>
        <p:txBody>
          <a:bodyPr wrap="none" rtlCol="0">
            <a:spAutoFit/>
          </a:bodyPr>
          <a:lstStyle/>
          <a:p>
            <a:pPr marL="285750" indent="-285750">
              <a:buFont typeface="Arial"/>
              <a:buChar char="•"/>
            </a:pPr>
            <a:r>
              <a:rPr lang="en-US" sz="2000" dirty="0" smtClean="0">
                <a:latin typeface="Candara"/>
                <a:cs typeface="Candara"/>
              </a:rPr>
              <a:t>Company Profile</a:t>
            </a:r>
          </a:p>
          <a:p>
            <a:pPr marL="285750" indent="-285750">
              <a:buFont typeface="Arial"/>
              <a:buChar char="•"/>
            </a:pPr>
            <a:r>
              <a:rPr lang="en-US" sz="2000" dirty="0" smtClean="0">
                <a:latin typeface="Candara"/>
                <a:cs typeface="Candara"/>
              </a:rPr>
              <a:t>Business Dimensional Lifecycle</a:t>
            </a:r>
          </a:p>
          <a:p>
            <a:pPr marL="285750" indent="-285750">
              <a:buFont typeface="Arial"/>
              <a:buChar char="•"/>
            </a:pPr>
            <a:r>
              <a:rPr lang="en-US" sz="2000" dirty="0" smtClean="0">
                <a:latin typeface="Candara"/>
                <a:cs typeface="Candara"/>
              </a:rPr>
              <a:t>High Level Bus Matrix</a:t>
            </a:r>
          </a:p>
          <a:p>
            <a:pPr marL="285750" indent="-285750">
              <a:buFont typeface="Arial"/>
              <a:buChar char="•"/>
            </a:pPr>
            <a:r>
              <a:rPr lang="en-US" sz="2000" dirty="0" smtClean="0">
                <a:latin typeface="Candara"/>
                <a:cs typeface="Candara"/>
              </a:rPr>
              <a:t>Opportunity Matrix</a:t>
            </a:r>
          </a:p>
          <a:p>
            <a:pPr marL="285750" indent="-285750">
              <a:buFont typeface="Arial"/>
              <a:buChar char="•"/>
            </a:pPr>
            <a:r>
              <a:rPr lang="en-US" sz="2000" dirty="0" smtClean="0">
                <a:latin typeface="Candara"/>
                <a:cs typeface="Candara"/>
              </a:rPr>
              <a:t>Prioritization Grid</a:t>
            </a:r>
          </a:p>
          <a:p>
            <a:pPr marL="285750" indent="-285750">
              <a:buFont typeface="Arial"/>
              <a:buChar char="•"/>
            </a:pPr>
            <a:r>
              <a:rPr lang="en-US" sz="2000" dirty="0" smtClean="0">
                <a:latin typeface="Candara"/>
                <a:cs typeface="Candara"/>
              </a:rPr>
              <a:t>Detailed Bus Matrix </a:t>
            </a:r>
          </a:p>
          <a:p>
            <a:pPr marL="285750" indent="-285750">
              <a:buFont typeface="Arial"/>
              <a:buChar char="•"/>
            </a:pPr>
            <a:r>
              <a:rPr lang="en-US" sz="2000" dirty="0" smtClean="0">
                <a:latin typeface="Candara"/>
                <a:cs typeface="Candara"/>
              </a:rPr>
              <a:t>Dimensional Modeling – Steps</a:t>
            </a:r>
          </a:p>
          <a:p>
            <a:pPr marL="285750" indent="-285750">
              <a:buFont typeface="Arial"/>
              <a:buChar char="•"/>
            </a:pPr>
            <a:r>
              <a:rPr lang="en-US" sz="2000" dirty="0" smtClean="0">
                <a:latin typeface="Candara"/>
                <a:cs typeface="Candara"/>
              </a:rPr>
              <a:t>Logical Fact Table Diagram </a:t>
            </a:r>
            <a:endParaRPr lang="en-US" sz="2000" dirty="0">
              <a:latin typeface="Candara"/>
              <a:cs typeface="Candara"/>
            </a:endParaRPr>
          </a:p>
        </p:txBody>
      </p:sp>
      <p:sp>
        <p:nvSpPr>
          <p:cNvPr id="5" name="TextBox 4"/>
          <p:cNvSpPr txBox="1"/>
          <p:nvPr/>
        </p:nvSpPr>
        <p:spPr>
          <a:xfrm>
            <a:off x="6328875" y="2361571"/>
            <a:ext cx="5019323" cy="2554545"/>
          </a:xfrm>
          <a:prstGeom prst="rect">
            <a:avLst/>
          </a:prstGeom>
          <a:noFill/>
        </p:spPr>
        <p:txBody>
          <a:bodyPr wrap="none" rtlCol="0">
            <a:spAutoFit/>
          </a:bodyPr>
          <a:lstStyle/>
          <a:p>
            <a:pPr marL="285750" indent="-285750">
              <a:buFont typeface="Arial"/>
              <a:buChar char="•"/>
            </a:pPr>
            <a:r>
              <a:rPr lang="en-US" sz="2000" dirty="0" smtClean="0">
                <a:latin typeface="Candara"/>
                <a:cs typeface="Candara"/>
              </a:rPr>
              <a:t>Detailed Fact Table</a:t>
            </a:r>
          </a:p>
          <a:p>
            <a:pPr marL="285750" indent="-285750">
              <a:buFont typeface="Arial"/>
              <a:buChar char="•"/>
            </a:pPr>
            <a:r>
              <a:rPr lang="en-US" sz="2000" dirty="0" smtClean="0">
                <a:latin typeface="Candara"/>
                <a:cs typeface="Candara"/>
              </a:rPr>
              <a:t>High Level Model Diagram</a:t>
            </a:r>
          </a:p>
          <a:p>
            <a:pPr marL="285750" indent="-285750">
              <a:buFont typeface="Arial"/>
              <a:buChar char="•"/>
            </a:pPr>
            <a:r>
              <a:rPr lang="en-US" sz="2000" dirty="0" smtClean="0">
                <a:latin typeface="Candara"/>
                <a:cs typeface="Candara"/>
              </a:rPr>
              <a:t>Aggregate Table</a:t>
            </a:r>
          </a:p>
          <a:p>
            <a:pPr marL="285750" indent="-285750">
              <a:buFont typeface="Arial"/>
              <a:buChar char="•"/>
            </a:pPr>
            <a:r>
              <a:rPr lang="en-US" sz="2000" dirty="0" smtClean="0">
                <a:latin typeface="Candara"/>
                <a:cs typeface="Candara"/>
              </a:rPr>
              <a:t>Dimensions Attribute Detailed Description</a:t>
            </a:r>
          </a:p>
          <a:p>
            <a:pPr marL="285750" indent="-285750">
              <a:buFont typeface="Arial"/>
              <a:buChar char="•"/>
            </a:pPr>
            <a:r>
              <a:rPr lang="en-US" sz="2000" dirty="0" smtClean="0">
                <a:latin typeface="Candara"/>
                <a:cs typeface="Candara"/>
              </a:rPr>
              <a:t>OLAP Cube Design</a:t>
            </a:r>
          </a:p>
          <a:p>
            <a:pPr marL="285750" indent="-285750">
              <a:buFont typeface="Arial"/>
              <a:buChar char="•"/>
            </a:pPr>
            <a:r>
              <a:rPr lang="en-US" sz="2000" dirty="0" smtClean="0">
                <a:latin typeface="Candara"/>
                <a:cs typeface="Candara"/>
              </a:rPr>
              <a:t>Representation Using Tableau </a:t>
            </a:r>
          </a:p>
          <a:p>
            <a:pPr marL="285750" indent="-285750">
              <a:buFont typeface="Arial"/>
              <a:buChar char="•"/>
            </a:pPr>
            <a:r>
              <a:rPr lang="en-US" sz="2000" dirty="0" smtClean="0">
                <a:latin typeface="Candara"/>
                <a:cs typeface="Candara"/>
              </a:rPr>
              <a:t>User/Task Analysis</a:t>
            </a:r>
          </a:p>
          <a:p>
            <a:pPr marL="285750" indent="-285750">
              <a:buFont typeface="Arial"/>
              <a:buChar char="•"/>
            </a:pPr>
            <a:r>
              <a:rPr lang="en-US" sz="2000" dirty="0" smtClean="0">
                <a:latin typeface="Candara"/>
                <a:cs typeface="Candara"/>
              </a:rPr>
              <a:t>Conclusion</a:t>
            </a:r>
            <a:endParaRPr lang="en-US" sz="2000" dirty="0">
              <a:latin typeface="Candara"/>
              <a:cs typeface="Candara"/>
            </a:endParaRPr>
          </a:p>
        </p:txBody>
      </p:sp>
      <p:sp>
        <p:nvSpPr>
          <p:cNvPr id="2" name="Slide Number Placeholder 1"/>
          <p:cNvSpPr>
            <a:spLocks noGrp="1"/>
          </p:cNvSpPr>
          <p:nvPr>
            <p:ph type="sldNum" idx="12"/>
          </p:nvPr>
        </p:nvSpPr>
        <p:spPr>
          <a:xfrm>
            <a:off x="10730494" y="6333133"/>
            <a:ext cx="731599" cy="524800"/>
          </a:xfrm>
        </p:spPr>
        <p:txBody>
          <a:bodyPr/>
          <a:lstStyle/>
          <a:p>
            <a:fld id="{00000000-1234-1234-1234-123412341234}" type="slidenum">
              <a:rPr lang="en" smtClean="0"/>
              <a:pPr/>
              <a:t>2</a:t>
            </a:fld>
            <a:endParaRPr lang="en" dirty="0"/>
          </a:p>
        </p:txBody>
      </p:sp>
      <p:sp>
        <p:nvSpPr>
          <p:cNvPr id="6" name="Footer Placeholder 2"/>
          <p:cNvSpPr txBox="1">
            <a:spLocks/>
          </p:cNvSpPr>
          <p:nvPr/>
        </p:nvSpPr>
        <p:spPr>
          <a:xfrm>
            <a:off x="4155958" y="6459785"/>
            <a:ext cx="4822803" cy="365125"/>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4736878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79" y="539246"/>
            <a:ext cx="10058399" cy="937187"/>
          </a:xfrm>
        </p:spPr>
        <p:txBody>
          <a:bodyPr/>
          <a:lstStyle/>
          <a:p>
            <a:pPr algn="ctr"/>
            <a:r>
              <a:rPr lang="en-US" sz="4400" dirty="0" smtClean="0">
                <a:latin typeface="Candara"/>
                <a:cs typeface="Candara"/>
              </a:rPr>
              <a:t>BI Portals and Dashboards</a:t>
            </a:r>
            <a:endParaRPr lang="en-US" sz="4400" dirty="0">
              <a:latin typeface="Candara"/>
              <a:cs typeface="Candara"/>
            </a:endParaRPr>
          </a:p>
        </p:txBody>
      </p:sp>
      <p:pic>
        <p:nvPicPr>
          <p:cNvPr id="4" name="Picture 3" descr="Screen Shot 2015-05-12 at 12.28.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352" y="1791691"/>
            <a:ext cx="9510877" cy="4505319"/>
          </a:xfrm>
          <a:prstGeom prst="rect">
            <a:avLst/>
          </a:prstGeom>
        </p:spPr>
      </p:pic>
      <p:sp>
        <p:nvSpPr>
          <p:cNvPr id="2" name="Slide Number Placeholder 1"/>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20</a:t>
            </a:fld>
            <a:endParaRPr lang="en"/>
          </a:p>
        </p:txBody>
      </p:sp>
      <p:sp>
        <p:nvSpPr>
          <p:cNvPr id="5" name="Footer Placeholder 4"/>
          <p:cNvSpPr>
            <a:spLocks noGrp="1"/>
          </p:cNvSpPr>
          <p:nvPr>
            <p:ph type="ftr" sz="quarter" idx="11"/>
          </p:nvPr>
        </p:nvSpPr>
        <p:spPr/>
        <p:txBody>
          <a:body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69677027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79" y="382691"/>
            <a:ext cx="10058399" cy="1076347"/>
          </a:xfrm>
        </p:spPr>
        <p:txBody>
          <a:bodyPr/>
          <a:lstStyle/>
          <a:p>
            <a:pPr algn="ctr"/>
            <a:r>
              <a:rPr lang="en-US" sz="4400" dirty="0">
                <a:latin typeface="Candara"/>
                <a:cs typeface="Candara"/>
              </a:rPr>
              <a:t>BI Portals and </a:t>
            </a:r>
            <a:r>
              <a:rPr lang="en-US" sz="4400" dirty="0" smtClean="0">
                <a:latin typeface="Candara"/>
                <a:cs typeface="Candara"/>
              </a:rPr>
              <a:t>Dashboards(Cont’d)</a:t>
            </a:r>
            <a:endParaRPr lang="en-US" dirty="0"/>
          </a:p>
        </p:txBody>
      </p:sp>
      <p:sp>
        <p:nvSpPr>
          <p:cNvPr id="7" name="TextBox 6"/>
          <p:cNvSpPr txBox="1"/>
          <p:nvPr/>
        </p:nvSpPr>
        <p:spPr>
          <a:xfrm>
            <a:off x="1444088" y="2383121"/>
            <a:ext cx="9256002" cy="3416320"/>
          </a:xfrm>
          <a:prstGeom prst="rect">
            <a:avLst/>
          </a:prstGeom>
          <a:noFill/>
        </p:spPr>
        <p:txBody>
          <a:bodyPr wrap="square" rtlCol="0">
            <a:spAutoFit/>
          </a:bodyPr>
          <a:lstStyle/>
          <a:p>
            <a:pPr marL="285750" indent="-285750">
              <a:buFont typeface="Arial"/>
              <a:buChar char="•"/>
            </a:pPr>
            <a:r>
              <a:rPr lang="en-US" sz="1800" dirty="0" smtClean="0">
                <a:latin typeface="Candara"/>
                <a:cs typeface="Candara"/>
              </a:rPr>
              <a:t>From the above visualization we can infer that station ID 521 is located at 8 Ave &amp; W 31</a:t>
            </a:r>
            <a:r>
              <a:rPr lang="en-US" sz="1800" baseline="30000" dirty="0" smtClean="0">
                <a:latin typeface="Candara"/>
                <a:cs typeface="Candara"/>
              </a:rPr>
              <a:t>st</a:t>
            </a:r>
            <a:r>
              <a:rPr lang="en-US" sz="1800" dirty="0" smtClean="0">
                <a:latin typeface="Candara"/>
                <a:cs typeface="Candara"/>
              </a:rPr>
              <a:t> street.</a:t>
            </a:r>
          </a:p>
          <a:p>
            <a:endParaRPr lang="en-US" sz="1800" dirty="0">
              <a:latin typeface="Candara"/>
              <a:cs typeface="Candara"/>
            </a:endParaRPr>
          </a:p>
          <a:p>
            <a:pPr marL="285750" indent="-285750">
              <a:buFont typeface="Arial"/>
              <a:buChar char="•"/>
            </a:pPr>
            <a:r>
              <a:rPr lang="en-US" sz="1800" dirty="0">
                <a:latin typeface="Candara"/>
                <a:cs typeface="Candara"/>
              </a:rPr>
              <a:t>As the station also happens to be one of the largest stations consisting of </a:t>
            </a:r>
            <a:r>
              <a:rPr lang="en-US" sz="1800" dirty="0" smtClean="0">
                <a:latin typeface="Candara"/>
                <a:cs typeface="Candara"/>
              </a:rPr>
              <a:t>67 </a:t>
            </a:r>
            <a:r>
              <a:rPr lang="en-US" sz="1800" dirty="0">
                <a:latin typeface="Candara"/>
                <a:cs typeface="Candara"/>
              </a:rPr>
              <a:t>docks, majority </a:t>
            </a:r>
            <a:r>
              <a:rPr lang="en-US" sz="1800" dirty="0" smtClean="0">
                <a:latin typeface="Candara"/>
                <a:cs typeface="Candara"/>
              </a:rPr>
              <a:t>start </a:t>
            </a:r>
            <a:r>
              <a:rPr lang="en-US" sz="1800" dirty="0">
                <a:latin typeface="Candara"/>
                <a:cs typeface="Candara"/>
              </a:rPr>
              <a:t>their trip as there </a:t>
            </a:r>
            <a:r>
              <a:rPr lang="en-US" sz="1800" dirty="0" smtClean="0">
                <a:latin typeface="Candara"/>
                <a:cs typeface="Candara"/>
              </a:rPr>
              <a:t>are more bikes </a:t>
            </a:r>
            <a:r>
              <a:rPr lang="en-US" sz="1800" dirty="0">
                <a:latin typeface="Candara"/>
                <a:cs typeface="Candara"/>
              </a:rPr>
              <a:t>available as compared </a:t>
            </a:r>
            <a:r>
              <a:rPr lang="en-US" sz="1800" dirty="0" smtClean="0">
                <a:latin typeface="Candara"/>
                <a:cs typeface="Candara"/>
              </a:rPr>
              <a:t>to </a:t>
            </a:r>
            <a:r>
              <a:rPr lang="en-US" sz="1800" dirty="0">
                <a:latin typeface="Candara"/>
                <a:cs typeface="Candara"/>
              </a:rPr>
              <a:t>nearby stations. </a:t>
            </a:r>
            <a:endParaRPr lang="en-US" sz="1800" dirty="0" smtClean="0">
              <a:latin typeface="Candara"/>
              <a:cs typeface="Candara"/>
            </a:endParaRPr>
          </a:p>
          <a:p>
            <a:pPr marL="285750" indent="-285750">
              <a:buFont typeface="Arial"/>
              <a:buChar char="•"/>
            </a:pPr>
            <a:endParaRPr lang="en-US" sz="1800" dirty="0">
              <a:latin typeface="Candara"/>
              <a:cs typeface="Candara"/>
            </a:endParaRPr>
          </a:p>
          <a:p>
            <a:pPr marL="285750" indent="-285750">
              <a:buFont typeface="Arial"/>
              <a:buChar char="•"/>
            </a:pPr>
            <a:r>
              <a:rPr lang="en-US" sz="1800" dirty="0">
                <a:latin typeface="Candara"/>
                <a:cs typeface="Candara"/>
              </a:rPr>
              <a:t>T</a:t>
            </a:r>
            <a:r>
              <a:rPr lang="en-US" sz="1800" dirty="0" smtClean="0">
                <a:latin typeface="Candara"/>
                <a:cs typeface="Candara"/>
              </a:rPr>
              <a:t>he above station is also located close to the 33</a:t>
            </a:r>
            <a:r>
              <a:rPr lang="en-US" sz="1800" baseline="30000" dirty="0" smtClean="0">
                <a:latin typeface="Candara"/>
                <a:cs typeface="Candara"/>
              </a:rPr>
              <a:t>rd</a:t>
            </a:r>
            <a:r>
              <a:rPr lang="en-US" sz="1800" dirty="0" smtClean="0">
                <a:latin typeface="Candara"/>
                <a:cs typeface="Candara"/>
              </a:rPr>
              <a:t> street PATH station as well as the subway station  which many take, those coming from Uptown, New York or New Jersey to their respective offices or tourist locations in Midtown, New York. </a:t>
            </a:r>
          </a:p>
          <a:p>
            <a:endParaRPr lang="en-US" sz="1800" dirty="0">
              <a:latin typeface="Candara"/>
              <a:cs typeface="Candara"/>
            </a:endParaRPr>
          </a:p>
          <a:p>
            <a:pPr marL="285750" indent="-285750">
              <a:buFont typeface="Arial"/>
              <a:buChar char="•"/>
            </a:pPr>
            <a:r>
              <a:rPr lang="en-US" sz="1800" dirty="0" smtClean="0">
                <a:latin typeface="Candara"/>
                <a:cs typeface="Candara"/>
              </a:rPr>
              <a:t>This happens to be the most used start station with 1,359 customers for the month of December 2014.  </a:t>
            </a:r>
            <a:endParaRPr lang="en-US" sz="1800" dirty="0">
              <a:latin typeface="Candara"/>
              <a:cs typeface="Candara"/>
            </a:endParaRPr>
          </a:p>
        </p:txBody>
      </p:sp>
      <p:sp>
        <p:nvSpPr>
          <p:cNvPr id="2" name="Slide Number Placeholder 1"/>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21</a:t>
            </a:fld>
            <a:endParaRPr lang="en"/>
          </a:p>
        </p:txBody>
      </p:sp>
      <p:sp>
        <p:nvSpPr>
          <p:cNvPr id="4" name="Footer Placeholder 3"/>
          <p:cNvSpPr>
            <a:spLocks noGrp="1"/>
          </p:cNvSpPr>
          <p:nvPr>
            <p:ph type="ftr" sz="quarter" idx="11"/>
          </p:nvPr>
        </p:nvSpPr>
        <p:spPr/>
        <p:txBody>
          <a:body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322571226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79880" y="504457"/>
            <a:ext cx="10058399" cy="989372"/>
          </a:xfrm>
        </p:spPr>
        <p:txBody>
          <a:bodyPr/>
          <a:lstStyle/>
          <a:p>
            <a:pPr algn="ctr"/>
            <a:r>
              <a:rPr lang="en-US" sz="4400" dirty="0">
                <a:latin typeface="Candara"/>
                <a:cs typeface="Candara"/>
              </a:rPr>
              <a:t>BI Portals and Dashboards</a:t>
            </a:r>
            <a:endParaRPr lang="en-US" dirty="0"/>
          </a:p>
        </p:txBody>
      </p:sp>
      <p:pic>
        <p:nvPicPr>
          <p:cNvPr id="4" name="Picture 3" descr="Screen Shot 2015-05-12 at 12.28.4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599" y="1774295"/>
            <a:ext cx="8957735" cy="4540110"/>
          </a:xfrm>
          <a:prstGeom prst="rect">
            <a:avLst/>
          </a:prstGeom>
        </p:spPr>
      </p:pic>
      <p:sp>
        <p:nvSpPr>
          <p:cNvPr id="2" name="Slide Number Placeholder 1"/>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22</a:t>
            </a:fld>
            <a:endParaRPr lang="en"/>
          </a:p>
        </p:txBody>
      </p:sp>
      <p:sp>
        <p:nvSpPr>
          <p:cNvPr id="5" name="Footer Placeholder 4"/>
          <p:cNvSpPr>
            <a:spLocks noGrp="1"/>
          </p:cNvSpPr>
          <p:nvPr>
            <p:ph type="ftr" sz="quarter" idx="11"/>
          </p:nvPr>
        </p:nvSpPr>
        <p:spPr/>
        <p:txBody>
          <a:body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405963594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79" y="382691"/>
            <a:ext cx="10058399" cy="1076347"/>
          </a:xfrm>
        </p:spPr>
        <p:txBody>
          <a:bodyPr/>
          <a:lstStyle/>
          <a:p>
            <a:pPr algn="ctr"/>
            <a:r>
              <a:rPr lang="en-US" sz="4400" dirty="0">
                <a:latin typeface="Candara"/>
                <a:cs typeface="Candara"/>
              </a:rPr>
              <a:t>BI Portals and Dashboards(Cont’d)</a:t>
            </a:r>
            <a:endParaRPr lang="en-US" dirty="0"/>
          </a:p>
        </p:txBody>
      </p:sp>
      <p:sp>
        <p:nvSpPr>
          <p:cNvPr id="2" name="Slide Number Placeholder 1"/>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23</a:t>
            </a:fld>
            <a:endParaRPr lang="en"/>
          </a:p>
        </p:txBody>
      </p:sp>
      <p:sp>
        <p:nvSpPr>
          <p:cNvPr id="4" name="TextBox 3"/>
          <p:cNvSpPr txBox="1"/>
          <p:nvPr/>
        </p:nvSpPr>
        <p:spPr>
          <a:xfrm>
            <a:off x="1444088" y="2574466"/>
            <a:ext cx="9256002" cy="2585323"/>
          </a:xfrm>
          <a:prstGeom prst="rect">
            <a:avLst/>
          </a:prstGeom>
          <a:noFill/>
        </p:spPr>
        <p:txBody>
          <a:bodyPr wrap="square" rtlCol="0">
            <a:spAutoFit/>
          </a:bodyPr>
          <a:lstStyle/>
          <a:p>
            <a:pPr marL="285750" indent="-285750">
              <a:buFont typeface="Arial"/>
              <a:buChar char="•"/>
            </a:pPr>
            <a:r>
              <a:rPr lang="en-US" sz="1800" dirty="0" smtClean="0">
                <a:latin typeface="Candara"/>
                <a:cs typeface="Candara"/>
              </a:rPr>
              <a:t>From the above visualization we can infer that End </a:t>
            </a:r>
            <a:r>
              <a:rPr lang="en-US" sz="1800" dirty="0">
                <a:latin typeface="Candara"/>
                <a:cs typeface="Candara"/>
              </a:rPr>
              <a:t>S</a:t>
            </a:r>
            <a:r>
              <a:rPr lang="en-US" sz="1800" dirty="0" smtClean="0">
                <a:latin typeface="Candara"/>
                <a:cs typeface="Candara"/>
              </a:rPr>
              <a:t>tation ID 519 is located at Pershing Square North, New York.</a:t>
            </a:r>
          </a:p>
          <a:p>
            <a:endParaRPr lang="en-US" sz="1800" dirty="0" smtClean="0">
              <a:latin typeface="Candara"/>
              <a:cs typeface="Candara"/>
            </a:endParaRPr>
          </a:p>
          <a:p>
            <a:pPr marL="285750" indent="-285750">
              <a:buFont typeface="Arial"/>
              <a:buChar char="•"/>
            </a:pPr>
            <a:r>
              <a:rPr lang="en-US" sz="1800" dirty="0" smtClean="0">
                <a:latin typeface="Candara"/>
                <a:cs typeface="Candara"/>
              </a:rPr>
              <a:t>As the station also happens </a:t>
            </a:r>
            <a:r>
              <a:rPr lang="en-US" sz="1800" dirty="0">
                <a:latin typeface="Candara"/>
                <a:cs typeface="Candara"/>
              </a:rPr>
              <a:t>to be one of the largest stations consisting of 61 </a:t>
            </a:r>
            <a:r>
              <a:rPr lang="en-US" sz="1800" dirty="0" smtClean="0">
                <a:latin typeface="Candara"/>
                <a:cs typeface="Candara"/>
              </a:rPr>
              <a:t>docks, majority end their trip as there are more empty docks available as compared to the nearby stations. </a:t>
            </a:r>
          </a:p>
          <a:p>
            <a:endParaRPr lang="en-US" sz="1800" dirty="0">
              <a:latin typeface="Candara"/>
              <a:cs typeface="Candara"/>
            </a:endParaRPr>
          </a:p>
          <a:p>
            <a:pPr marL="285750" indent="-285750">
              <a:buFont typeface="Arial"/>
              <a:buChar char="•"/>
            </a:pPr>
            <a:r>
              <a:rPr lang="en-US" sz="1800" dirty="0" smtClean="0">
                <a:latin typeface="Candara"/>
                <a:cs typeface="Candara"/>
              </a:rPr>
              <a:t>This happens to be the most used end station with 846 customers for the month of December 2014.  </a:t>
            </a:r>
            <a:endParaRPr lang="en-US" sz="1800" dirty="0">
              <a:latin typeface="Candara"/>
              <a:cs typeface="Candara"/>
            </a:endParaRPr>
          </a:p>
        </p:txBody>
      </p:sp>
      <p:sp>
        <p:nvSpPr>
          <p:cNvPr id="5" name="Footer Placeholder 4"/>
          <p:cNvSpPr>
            <a:spLocks noGrp="1"/>
          </p:cNvSpPr>
          <p:nvPr>
            <p:ph type="ftr" sz="quarter" idx="11"/>
          </p:nvPr>
        </p:nvSpPr>
        <p:spPr/>
        <p:txBody>
          <a:body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121119411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400087"/>
            <a:ext cx="10058399" cy="1024162"/>
          </a:xfrm>
        </p:spPr>
        <p:txBody>
          <a:bodyPr/>
          <a:lstStyle/>
          <a:p>
            <a:pPr algn="ctr"/>
            <a:r>
              <a:rPr lang="en-US" sz="4400" dirty="0">
                <a:latin typeface="Candara"/>
                <a:cs typeface="Candara"/>
              </a:rPr>
              <a:t>BI Portals and Dashboards(Cont’d)</a:t>
            </a:r>
            <a:endParaRPr lang="en-US" dirty="0"/>
          </a:p>
        </p:txBody>
      </p:sp>
      <p:pic>
        <p:nvPicPr>
          <p:cNvPr id="5" name="Screen Recording At 2015-05-13 03-44-03 +0000.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31068" y="1809086"/>
            <a:ext cx="9273401" cy="4487923"/>
          </a:xfrm>
        </p:spPr>
      </p:pic>
      <p:sp>
        <p:nvSpPr>
          <p:cNvPr id="3" name="Slide Number Placeholder 2"/>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24</a:t>
            </a:fld>
            <a:endParaRPr lang="en"/>
          </a:p>
        </p:txBody>
      </p:sp>
      <p:sp>
        <p:nvSpPr>
          <p:cNvPr id="4" name="Footer Placeholder 3"/>
          <p:cNvSpPr>
            <a:spLocks noGrp="1"/>
          </p:cNvSpPr>
          <p:nvPr>
            <p:ph type="ftr" sz="quarter" idx="11"/>
          </p:nvPr>
        </p:nvSpPr>
        <p:spPr/>
        <p:txBody>
          <a:body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38558518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487062"/>
            <a:ext cx="10058399" cy="989372"/>
          </a:xfrm>
        </p:spPr>
        <p:txBody>
          <a:bodyPr/>
          <a:lstStyle/>
          <a:p>
            <a:pPr algn="ctr"/>
            <a:r>
              <a:rPr lang="en" sz="4400" dirty="0">
                <a:solidFill>
                  <a:schemeClr val="tx1"/>
                </a:solidFill>
                <a:latin typeface="Candara"/>
                <a:cs typeface="Candara"/>
              </a:rPr>
              <a:t>User &amp; Task </a:t>
            </a:r>
            <a:r>
              <a:rPr lang="en" sz="4400" dirty="0" smtClean="0">
                <a:solidFill>
                  <a:schemeClr val="tx1"/>
                </a:solidFill>
                <a:latin typeface="Candara"/>
                <a:cs typeface="Candara"/>
              </a:rPr>
              <a:t>Analysis</a:t>
            </a:r>
            <a:endParaRPr lang="en-US" sz="4400" dirty="0">
              <a:solidFill>
                <a:schemeClr val="tx1"/>
              </a:solidFill>
              <a:latin typeface="Candara"/>
              <a:cs typeface="Candara"/>
            </a:endParaRPr>
          </a:p>
        </p:txBody>
      </p:sp>
      <p:sp>
        <p:nvSpPr>
          <p:cNvPr id="4" name="Shape 184"/>
          <p:cNvSpPr txBox="1">
            <a:spLocks/>
          </p:cNvSpPr>
          <p:nvPr/>
        </p:nvSpPr>
        <p:spPr>
          <a:xfrm>
            <a:off x="1501119" y="1489530"/>
            <a:ext cx="9390352" cy="4233444"/>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L="91440" marR="0" indent="35560" algn="l" rtl="0">
              <a:lnSpc>
                <a:spcPct val="90000"/>
              </a:lnSpc>
              <a:spcBef>
                <a:spcPts val="1200"/>
              </a:spcBef>
              <a:spcAft>
                <a:spcPts val="200"/>
              </a:spcAft>
              <a:buClr>
                <a:schemeClr val="accent1"/>
              </a:buClr>
              <a:buFont typeface="Calibri"/>
              <a:buChar char=" "/>
              <a:defRPr sz="1400" b="0" i="0" u="none" strike="noStrike" cap="none" baseline="0">
                <a:solidFill>
                  <a:srgbClr val="000000"/>
                </a:solidFill>
                <a:latin typeface="Arial"/>
                <a:ea typeface="Arial"/>
                <a:cs typeface="Arial"/>
                <a:sym typeface="Arial"/>
                <a:rtl val="0"/>
              </a:defRPr>
            </a:lvl1pPr>
            <a:lvl2pPr marL="384048" marR="0" indent="-79248" algn="l" rtl="0">
              <a:lnSpc>
                <a:spcPct val="90000"/>
              </a:lnSpc>
              <a:spcBef>
                <a:spcPts val="200"/>
              </a:spcBef>
              <a:spcAft>
                <a:spcPts val="400"/>
              </a:spcAft>
              <a:buClr>
                <a:schemeClr val="accent1"/>
              </a:buClr>
              <a:buFont typeface="Calibri"/>
              <a:buChar char="◦"/>
              <a:defRPr sz="1400" b="0" i="0" u="none" strike="noStrike" cap="none" baseline="0">
                <a:solidFill>
                  <a:srgbClr val="000000"/>
                </a:solidFill>
                <a:latin typeface="Arial"/>
                <a:ea typeface="Arial"/>
                <a:cs typeface="Arial"/>
                <a:sym typeface="Arial"/>
                <a:rtl val="0"/>
              </a:defRPr>
            </a:lvl2pPr>
            <a:lvl3pPr marL="566928" marR="0" indent="-97027" algn="l" rtl="0">
              <a:lnSpc>
                <a:spcPct val="90000"/>
              </a:lnSpc>
              <a:spcBef>
                <a:spcPts val="200"/>
              </a:spcBef>
              <a:spcAft>
                <a:spcPts val="400"/>
              </a:spcAft>
              <a:buClr>
                <a:schemeClr val="accent1"/>
              </a:buClr>
              <a:buFont typeface="Calibri"/>
              <a:buChar char="◦"/>
              <a:defRPr sz="1400" b="0" i="0" u="none" strike="noStrike" cap="none" baseline="0">
                <a:solidFill>
                  <a:srgbClr val="000000"/>
                </a:solidFill>
                <a:latin typeface="Arial"/>
                <a:ea typeface="Arial"/>
                <a:cs typeface="Arial"/>
                <a:sym typeface="Arial"/>
                <a:rtl val="0"/>
              </a:defRPr>
            </a:lvl3pPr>
            <a:lvl4pPr marL="749808" marR="0" indent="-102108" algn="l" rtl="0">
              <a:lnSpc>
                <a:spcPct val="90000"/>
              </a:lnSpc>
              <a:spcBef>
                <a:spcPts val="200"/>
              </a:spcBef>
              <a:spcAft>
                <a:spcPts val="400"/>
              </a:spcAft>
              <a:buClr>
                <a:schemeClr val="accent1"/>
              </a:buClr>
              <a:buFont typeface="Calibri"/>
              <a:buChar char="◦"/>
              <a:defRPr sz="1400" b="0" i="0" u="none" strike="noStrike" cap="none" baseline="0">
                <a:solidFill>
                  <a:srgbClr val="000000"/>
                </a:solidFill>
                <a:latin typeface="Arial"/>
                <a:ea typeface="Arial"/>
                <a:cs typeface="Arial"/>
                <a:sym typeface="Arial"/>
                <a:rtl val="0"/>
              </a:defRPr>
            </a:lvl4pPr>
            <a:lvl5pPr marL="932688" marR="0" indent="-94488" algn="l" rtl="0">
              <a:lnSpc>
                <a:spcPct val="90000"/>
              </a:lnSpc>
              <a:spcBef>
                <a:spcPts val="200"/>
              </a:spcBef>
              <a:spcAft>
                <a:spcPts val="400"/>
              </a:spcAft>
              <a:buClr>
                <a:schemeClr val="accent1"/>
              </a:buClr>
              <a:buFont typeface="Calibri"/>
              <a:buChar char="◦"/>
              <a:defRPr sz="1400" b="0" i="0" u="none" strike="noStrike" cap="none" baseline="0">
                <a:solidFill>
                  <a:srgbClr val="000000"/>
                </a:solidFill>
                <a:latin typeface="Arial"/>
                <a:ea typeface="Arial"/>
                <a:cs typeface="Arial"/>
                <a:sym typeface="Arial"/>
                <a:rtl val="0"/>
              </a:defRPr>
            </a:lvl5pPr>
            <a:lvl6pPr marL="1100000" marR="0" indent="-147500" algn="l" rtl="0">
              <a:lnSpc>
                <a:spcPct val="90000"/>
              </a:lnSpc>
              <a:spcBef>
                <a:spcPts val="200"/>
              </a:spcBef>
              <a:spcAft>
                <a:spcPts val="400"/>
              </a:spcAft>
              <a:buClr>
                <a:schemeClr val="accent1"/>
              </a:buClr>
              <a:buFont typeface="Calibri"/>
              <a:buChar char="◦"/>
              <a:defRPr sz="1400" b="0" i="0" u="none" strike="noStrike" cap="none" baseline="0">
                <a:solidFill>
                  <a:srgbClr val="000000"/>
                </a:solidFill>
                <a:latin typeface="Arial"/>
                <a:ea typeface="Arial"/>
                <a:cs typeface="Arial"/>
                <a:sym typeface="Arial"/>
                <a:rtl val="0"/>
              </a:defRPr>
            </a:lvl6pPr>
            <a:lvl7pPr marL="1300000" marR="0" indent="-144300" algn="l" rtl="0">
              <a:lnSpc>
                <a:spcPct val="90000"/>
              </a:lnSpc>
              <a:spcBef>
                <a:spcPts val="200"/>
              </a:spcBef>
              <a:spcAft>
                <a:spcPts val="400"/>
              </a:spcAft>
              <a:buClr>
                <a:schemeClr val="accent1"/>
              </a:buClr>
              <a:buFont typeface="Calibri"/>
              <a:buChar char="◦"/>
              <a:defRPr sz="1400" b="0" i="0" u="none" strike="noStrike" cap="none" baseline="0">
                <a:solidFill>
                  <a:srgbClr val="000000"/>
                </a:solidFill>
                <a:latin typeface="Arial"/>
                <a:ea typeface="Arial"/>
                <a:cs typeface="Arial"/>
                <a:sym typeface="Arial"/>
                <a:rtl val="0"/>
              </a:defRPr>
            </a:lvl7pPr>
            <a:lvl8pPr marL="1500000" marR="0" indent="-141100" algn="l" rtl="0">
              <a:lnSpc>
                <a:spcPct val="90000"/>
              </a:lnSpc>
              <a:spcBef>
                <a:spcPts val="200"/>
              </a:spcBef>
              <a:spcAft>
                <a:spcPts val="400"/>
              </a:spcAft>
              <a:buClr>
                <a:schemeClr val="accent1"/>
              </a:buClr>
              <a:buFont typeface="Calibri"/>
              <a:buChar char="◦"/>
              <a:defRPr sz="1400" b="0" i="0" u="none" strike="noStrike" cap="none" baseline="0">
                <a:solidFill>
                  <a:srgbClr val="000000"/>
                </a:solidFill>
                <a:latin typeface="Arial"/>
                <a:ea typeface="Arial"/>
                <a:cs typeface="Arial"/>
                <a:sym typeface="Arial"/>
                <a:rtl val="0"/>
              </a:defRPr>
            </a:lvl8pPr>
            <a:lvl9pPr marL="1699999" marR="0" indent="-150599" algn="l" rtl="0">
              <a:lnSpc>
                <a:spcPct val="90000"/>
              </a:lnSpc>
              <a:spcBef>
                <a:spcPts val="200"/>
              </a:spcBef>
              <a:spcAft>
                <a:spcPts val="400"/>
              </a:spcAft>
              <a:buClr>
                <a:schemeClr val="accent1"/>
              </a:buClr>
              <a:buFont typeface="Calibri"/>
              <a:buChar char="◦"/>
              <a:defRPr sz="1400" b="0" i="0" u="none" strike="noStrike" cap="none" baseline="0">
                <a:solidFill>
                  <a:srgbClr val="000000"/>
                </a:solidFill>
                <a:latin typeface="Arial"/>
                <a:ea typeface="Arial"/>
                <a:cs typeface="Arial"/>
                <a:sym typeface="Arial"/>
                <a:rtl val="0"/>
              </a:defRPr>
            </a:lvl9pPr>
          </a:lstStyle>
          <a:p>
            <a:pPr marL="139700" indent="0">
              <a:spcBef>
                <a:spcPts val="0"/>
              </a:spcBef>
              <a:buClr>
                <a:schemeClr val="tx1"/>
              </a:buClr>
              <a:buSzPct val="100000"/>
              <a:buNone/>
            </a:pPr>
            <a:endParaRPr lang="en" sz="1700" b="1" dirty="0"/>
          </a:p>
          <a:p>
            <a:pPr marL="457200" indent="-317500">
              <a:spcBef>
                <a:spcPts val="0"/>
              </a:spcBef>
              <a:buClr>
                <a:schemeClr val="tx1"/>
              </a:buClr>
              <a:buSzPct val="100000"/>
              <a:buFont typeface="Noto Symbol"/>
              <a:buChar char="●"/>
            </a:pPr>
            <a:r>
              <a:rPr lang="en" sz="1700" b="1" dirty="0" smtClean="0"/>
              <a:t>Power Users</a:t>
            </a:r>
            <a:r>
              <a:rPr lang="en" sz="1700" dirty="0" smtClean="0"/>
              <a:t>:</a:t>
            </a:r>
          </a:p>
          <a:p>
            <a:pPr marL="914400" lvl="1" indent="-317500">
              <a:spcBef>
                <a:spcPts val="0"/>
              </a:spcBef>
              <a:buClr>
                <a:schemeClr val="tx1"/>
              </a:buClr>
              <a:buSzPct val="100000"/>
              <a:buFont typeface="Verdana"/>
              <a:buChar char="○"/>
            </a:pPr>
            <a:r>
              <a:rPr lang="en" sz="1700" dirty="0" smtClean="0"/>
              <a:t>Stakeholders, Business Analyst</a:t>
            </a:r>
          </a:p>
          <a:p>
            <a:pPr marL="1371600" lvl="2" indent="-317500">
              <a:spcBef>
                <a:spcPts val="0"/>
              </a:spcBef>
              <a:buClr>
                <a:schemeClr val="tx1"/>
              </a:buClr>
              <a:buSzPct val="60000"/>
              <a:buFont typeface="Noto Symbol"/>
              <a:buChar char="■"/>
            </a:pPr>
            <a:r>
              <a:rPr lang="en" sz="1700" dirty="0" smtClean="0"/>
              <a:t>Value:They take decision based on values derived such as renting success ratio, bike service effectiveness, customer loyalty and satisfaction, bicycle-station analysis</a:t>
            </a:r>
            <a:r>
              <a:rPr lang="en-US" sz="1700" dirty="0" smtClean="0"/>
              <a:t>.</a:t>
            </a:r>
            <a:endParaRPr lang="en" sz="1700" dirty="0" smtClean="0"/>
          </a:p>
          <a:p>
            <a:pPr marL="1371600" lvl="2" indent="-317500">
              <a:spcBef>
                <a:spcPts val="0"/>
              </a:spcBef>
              <a:buClr>
                <a:schemeClr val="tx1"/>
              </a:buClr>
              <a:buSzPct val="60000"/>
              <a:buFont typeface="Noto Symbol"/>
              <a:buChar char="■"/>
            </a:pPr>
            <a:r>
              <a:rPr lang="en" sz="1700" dirty="0" smtClean="0"/>
              <a:t>Output Delivery: Complete Ad-Hoc Analysis of customer-rent fact, OLAP cube slic</a:t>
            </a:r>
            <a:r>
              <a:rPr lang="en-US" sz="1700" dirty="0" smtClean="0"/>
              <a:t>e</a:t>
            </a:r>
            <a:r>
              <a:rPr lang="en-US" sz="1700" b="1" dirty="0" smtClean="0"/>
              <a:t>.</a:t>
            </a:r>
            <a:endParaRPr lang="en" sz="1700" b="1" dirty="0" smtClean="0"/>
          </a:p>
          <a:p>
            <a:pPr marL="457200" indent="-317500">
              <a:spcBef>
                <a:spcPts val="0"/>
              </a:spcBef>
              <a:buClr>
                <a:schemeClr val="tx1"/>
              </a:buClr>
              <a:buSzPct val="100000"/>
              <a:buFont typeface="Noto Symbol"/>
              <a:buChar char="●"/>
            </a:pPr>
            <a:r>
              <a:rPr lang="en" sz="1700" b="1" dirty="0" smtClean="0"/>
              <a:t>Executives:</a:t>
            </a:r>
          </a:p>
          <a:p>
            <a:pPr marL="914400" lvl="1" indent="-317500">
              <a:spcBef>
                <a:spcPts val="0"/>
              </a:spcBef>
              <a:buClr>
                <a:schemeClr val="tx1"/>
              </a:buClr>
              <a:buSzPct val="100000"/>
              <a:buFont typeface="Verdana"/>
              <a:buChar char="○"/>
            </a:pPr>
            <a:r>
              <a:rPr lang="en" sz="1700" dirty="0" smtClean="0"/>
              <a:t>Risk Analysts, Citibike Management</a:t>
            </a:r>
          </a:p>
          <a:p>
            <a:pPr marL="1371600" lvl="2" indent="-317500">
              <a:spcBef>
                <a:spcPts val="0"/>
              </a:spcBef>
              <a:buClr>
                <a:schemeClr val="tx1"/>
              </a:buClr>
              <a:buSzPct val="60000"/>
              <a:buFont typeface="Noto Symbol"/>
              <a:buChar char="■"/>
            </a:pPr>
            <a:r>
              <a:rPr lang="en" sz="1700" dirty="0" smtClean="0"/>
              <a:t>Value: Risk factors are analysed, bicycle stationing values are taken</a:t>
            </a:r>
            <a:r>
              <a:rPr lang="en-US" sz="1700" dirty="0" smtClean="0"/>
              <a:t>.</a:t>
            </a:r>
          </a:p>
          <a:p>
            <a:pPr marL="1371600" lvl="2" indent="-317500">
              <a:spcBef>
                <a:spcPts val="0"/>
              </a:spcBef>
              <a:buClr>
                <a:schemeClr val="tx1"/>
              </a:buClr>
              <a:buSzPct val="60000"/>
              <a:buFont typeface="Noto Symbol"/>
              <a:buChar char="■"/>
            </a:pPr>
            <a:r>
              <a:rPr lang="en" sz="1700" dirty="0" smtClean="0"/>
              <a:t>Output Delivery: Monthly report generated on risk, station-bike facility, Complete Ad-Hoc analysis of risks, full-OLAP cube</a:t>
            </a:r>
            <a:r>
              <a:rPr lang="en-US" sz="1700" dirty="0" smtClean="0"/>
              <a:t>.</a:t>
            </a:r>
            <a:endParaRPr lang="en" sz="1700" dirty="0" smtClean="0"/>
          </a:p>
          <a:p>
            <a:pPr marL="457200" indent="-317500">
              <a:spcBef>
                <a:spcPts val="0"/>
              </a:spcBef>
              <a:buClr>
                <a:schemeClr val="tx1"/>
              </a:buClr>
              <a:buSzPct val="100000"/>
              <a:buFont typeface="Noto Symbol"/>
              <a:buChar char="●"/>
            </a:pPr>
            <a:r>
              <a:rPr lang="en" sz="1700" b="1" dirty="0" smtClean="0"/>
              <a:t>Operational user:</a:t>
            </a:r>
          </a:p>
          <a:p>
            <a:pPr marL="914400" lvl="1" indent="-317500">
              <a:spcBef>
                <a:spcPts val="0"/>
              </a:spcBef>
              <a:buClr>
                <a:schemeClr val="tx1"/>
              </a:buClr>
              <a:buSzPct val="100000"/>
              <a:buFont typeface="Verdana"/>
              <a:buChar char="○"/>
            </a:pPr>
            <a:r>
              <a:rPr lang="en" sz="1700" dirty="0" smtClean="0"/>
              <a:t>Station staff, maintenance staff, manager</a:t>
            </a:r>
          </a:p>
          <a:p>
            <a:pPr marL="1371600" lvl="2" indent="-317500">
              <a:spcBef>
                <a:spcPts val="0"/>
              </a:spcBef>
              <a:buClr>
                <a:schemeClr val="tx1"/>
              </a:buClr>
              <a:buSzPct val="60000"/>
              <a:buFont typeface="Noto Symbol"/>
              <a:buChar char="■"/>
            </a:pPr>
            <a:r>
              <a:rPr lang="en" sz="1700" dirty="0" smtClean="0"/>
              <a:t>Value: Customer detailing, customer complaints, bike maintenance</a:t>
            </a:r>
            <a:r>
              <a:rPr lang="en-US" sz="1700" dirty="0" smtClean="0"/>
              <a:t>.</a:t>
            </a:r>
            <a:r>
              <a:rPr lang="en" sz="1700" dirty="0" smtClean="0"/>
              <a:t> </a:t>
            </a:r>
          </a:p>
          <a:p>
            <a:pPr marL="1371600" lvl="2" indent="-317500">
              <a:spcBef>
                <a:spcPts val="0"/>
              </a:spcBef>
              <a:buClr>
                <a:schemeClr val="tx1"/>
              </a:buClr>
              <a:buSzPct val="60000"/>
              <a:buFont typeface="Noto Symbol"/>
              <a:buChar char="■"/>
            </a:pPr>
            <a:r>
              <a:rPr lang="en" sz="1700" dirty="0" smtClean="0"/>
              <a:t>Output Delivery - bicycle reports, user reports, user rating, user complaint reports, OLAP slice</a:t>
            </a:r>
            <a:r>
              <a:rPr lang="en-US" sz="1700" dirty="0" smtClean="0"/>
              <a:t>.</a:t>
            </a:r>
            <a:endParaRPr lang="en" sz="1700" dirty="0" smtClean="0"/>
          </a:p>
          <a:p>
            <a:pPr marL="914400" lvl="1" indent="-317500">
              <a:spcBef>
                <a:spcPts val="0"/>
              </a:spcBef>
              <a:buClr>
                <a:schemeClr val="tx1"/>
              </a:buClr>
              <a:buFont typeface="Verdana"/>
              <a:buChar char="○"/>
            </a:pPr>
            <a:endParaRPr lang="en" sz="1700" dirty="0" smtClean="0"/>
          </a:p>
        </p:txBody>
      </p:sp>
      <p:sp>
        <p:nvSpPr>
          <p:cNvPr id="3" name="Slide Number Placeholder 2"/>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25</a:t>
            </a:fld>
            <a:endParaRPr lang="en"/>
          </a:p>
        </p:txBody>
      </p:sp>
      <p:sp>
        <p:nvSpPr>
          <p:cNvPr id="5" name="Footer Placeholder 4"/>
          <p:cNvSpPr>
            <a:spLocks noGrp="1"/>
          </p:cNvSpPr>
          <p:nvPr>
            <p:ph type="ftr" sz="quarter" idx="11"/>
          </p:nvPr>
        </p:nvSpPr>
        <p:spPr/>
        <p:txBody>
          <a:body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49482849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417482"/>
            <a:ext cx="10058399" cy="989372"/>
          </a:xfrm>
        </p:spPr>
        <p:txBody>
          <a:bodyPr/>
          <a:lstStyle/>
          <a:p>
            <a:pPr algn="ctr"/>
            <a:r>
              <a:rPr lang="en-US" sz="4400" dirty="0" smtClean="0">
                <a:latin typeface="Candara"/>
                <a:cs typeface="Candara"/>
              </a:rPr>
              <a:t>Conclusion</a:t>
            </a:r>
            <a:endParaRPr lang="en-US" sz="4400" dirty="0">
              <a:latin typeface="Candara"/>
              <a:cs typeface="Candara"/>
            </a:endParaRPr>
          </a:p>
        </p:txBody>
      </p:sp>
      <p:sp>
        <p:nvSpPr>
          <p:cNvPr id="3" name="Slide Number Placeholder 2"/>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26</a:t>
            </a:fld>
            <a:endParaRPr lang="en"/>
          </a:p>
        </p:txBody>
      </p:sp>
      <p:sp>
        <p:nvSpPr>
          <p:cNvPr id="5" name="Rectangle 4"/>
          <p:cNvSpPr/>
          <p:nvPr/>
        </p:nvSpPr>
        <p:spPr>
          <a:xfrm>
            <a:off x="1551729" y="2583300"/>
            <a:ext cx="9165748" cy="2308324"/>
          </a:xfrm>
          <a:prstGeom prst="rect">
            <a:avLst/>
          </a:prstGeom>
        </p:spPr>
        <p:txBody>
          <a:bodyPr wrap="square">
            <a:spAutoFit/>
          </a:bodyPr>
          <a:lstStyle/>
          <a:p>
            <a:pPr marL="285750" indent="-285750">
              <a:buClr>
                <a:schemeClr val="tx1"/>
              </a:buClr>
              <a:buFont typeface="Arial"/>
              <a:buChar char="•"/>
            </a:pPr>
            <a:r>
              <a:rPr lang="en-US" sz="1800" dirty="0" smtClean="0">
                <a:latin typeface="Candara"/>
                <a:cs typeface="Candara"/>
              </a:rPr>
              <a:t>The </a:t>
            </a:r>
            <a:r>
              <a:rPr lang="en-US" sz="1800" dirty="0">
                <a:latin typeface="Candara"/>
                <a:cs typeface="Candara"/>
              </a:rPr>
              <a:t>city might want to consider age when planning out things like bike infrastructure, much in the way that they do for crosswalks. </a:t>
            </a:r>
          </a:p>
          <a:p>
            <a:endParaRPr lang="en-US" sz="1800" dirty="0">
              <a:latin typeface="Candara"/>
              <a:cs typeface="Candara"/>
            </a:endParaRPr>
          </a:p>
          <a:p>
            <a:pPr marL="285750" indent="-285750">
              <a:buFont typeface="Arial"/>
              <a:buChar char="•"/>
            </a:pPr>
            <a:r>
              <a:rPr lang="en-US" sz="1800" dirty="0" smtClean="0">
                <a:latin typeface="Candara"/>
                <a:cs typeface="Candara"/>
              </a:rPr>
              <a:t>Citi </a:t>
            </a:r>
            <a:r>
              <a:rPr lang="en-US" sz="1800" dirty="0">
                <a:latin typeface="Candara"/>
                <a:cs typeface="Candara"/>
              </a:rPr>
              <a:t>Bike could look into adding more bikes to tourist heavy areas, indicated in </a:t>
            </a:r>
            <a:r>
              <a:rPr lang="en-US" sz="1800" dirty="0" smtClean="0">
                <a:latin typeface="Candara"/>
                <a:cs typeface="Candara"/>
              </a:rPr>
              <a:t>the visualization </a:t>
            </a:r>
            <a:r>
              <a:rPr lang="en-US" sz="1800" dirty="0">
                <a:latin typeface="Candara"/>
                <a:cs typeface="Candara"/>
              </a:rPr>
              <a:t>above</a:t>
            </a:r>
            <a:r>
              <a:rPr lang="en-US" sz="1800" dirty="0" smtClean="0">
                <a:latin typeface="Candara"/>
                <a:cs typeface="Candara"/>
              </a:rPr>
              <a:t>, </a:t>
            </a:r>
            <a:r>
              <a:rPr lang="en-US" sz="1800" dirty="0">
                <a:latin typeface="Candara"/>
                <a:cs typeface="Candara"/>
              </a:rPr>
              <a:t>to raise more revenue</a:t>
            </a:r>
            <a:r>
              <a:rPr lang="en-US" sz="1800" dirty="0" smtClean="0">
                <a:latin typeface="Candara"/>
                <a:cs typeface="Candara"/>
              </a:rPr>
              <a:t>.</a:t>
            </a:r>
          </a:p>
          <a:p>
            <a:endParaRPr lang="en-US" sz="1800" dirty="0">
              <a:latin typeface="Candara"/>
              <a:cs typeface="Candara"/>
            </a:endParaRPr>
          </a:p>
          <a:p>
            <a:pPr marL="285750" indent="-285750">
              <a:buFont typeface="Arial"/>
              <a:buChar char="•"/>
            </a:pPr>
            <a:r>
              <a:rPr lang="en-US" sz="1800" dirty="0" smtClean="0">
                <a:latin typeface="Candara"/>
                <a:cs typeface="Candara"/>
              </a:rPr>
              <a:t>After analyzing the above visualization, Citi Bike should consider adding promotional offers or student discounts to their subscribers to attract more youth in using Citi Bike. </a:t>
            </a:r>
            <a:endParaRPr lang="en-US" sz="1800" dirty="0">
              <a:latin typeface="Candara"/>
              <a:cs typeface="Candara"/>
            </a:endParaRPr>
          </a:p>
        </p:txBody>
      </p:sp>
      <p:sp>
        <p:nvSpPr>
          <p:cNvPr id="6" name="Footer Placeholder 5"/>
          <p:cNvSpPr>
            <a:spLocks noGrp="1"/>
          </p:cNvSpPr>
          <p:nvPr>
            <p:ph type="ftr" sz="quarter" idx="11"/>
          </p:nvPr>
        </p:nvSpPr>
        <p:spPr/>
        <p:txBody>
          <a:body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186256743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 615"/>
          <p:cNvPicPr preferRelativeResize="0"/>
          <p:nvPr/>
        </p:nvPicPr>
        <p:blipFill rotWithShape="1">
          <a:blip r:embed="rId2">
            <a:alphaModFix/>
          </a:blip>
          <a:srcRect/>
          <a:stretch/>
        </p:blipFill>
        <p:spPr>
          <a:xfrm>
            <a:off x="3758084" y="2170069"/>
            <a:ext cx="4722007" cy="3639878"/>
          </a:xfrm>
          <a:prstGeom prst="rect">
            <a:avLst/>
          </a:prstGeom>
          <a:noFill/>
          <a:ln>
            <a:noFill/>
          </a:ln>
        </p:spPr>
      </p:pic>
      <p:sp>
        <p:nvSpPr>
          <p:cNvPr id="3" name="Rectangle 2"/>
          <p:cNvSpPr/>
          <p:nvPr/>
        </p:nvSpPr>
        <p:spPr>
          <a:xfrm>
            <a:off x="1070608" y="665854"/>
            <a:ext cx="10099229" cy="769441"/>
          </a:xfrm>
          <a:prstGeom prst="rect">
            <a:avLst/>
          </a:prstGeom>
        </p:spPr>
        <p:txBody>
          <a:bodyPr wrap="square">
            <a:spAutoFit/>
          </a:bodyPr>
          <a:lstStyle/>
          <a:p>
            <a:pPr algn="ctr"/>
            <a:r>
              <a:rPr lang="en-US" sz="4400" kern="1200" dirty="0">
                <a:solidFill>
                  <a:schemeClr val="tx1"/>
                </a:solidFill>
                <a:latin typeface="Candara"/>
                <a:ea typeface="Rambla"/>
                <a:cs typeface="+mj-cs"/>
                <a:sym typeface="Rambla"/>
              </a:rPr>
              <a:t> </a:t>
            </a:r>
            <a:r>
              <a:rPr lang="en" sz="4400" kern="1200" dirty="0">
                <a:solidFill>
                  <a:schemeClr val="tx1"/>
                </a:solidFill>
                <a:latin typeface="Candara"/>
                <a:ea typeface="Rambla"/>
                <a:cs typeface="+mj-cs"/>
                <a:sym typeface="Rambla"/>
              </a:rPr>
              <a:t>Questions?</a:t>
            </a:r>
            <a:endParaRPr lang="en-US" dirty="0">
              <a:solidFill>
                <a:schemeClr val="tx1"/>
              </a:solidFill>
            </a:endParaRPr>
          </a:p>
        </p:txBody>
      </p:sp>
      <p:sp>
        <p:nvSpPr>
          <p:cNvPr id="4" name="Slide Number Placeholder 3"/>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27</a:t>
            </a:fld>
            <a:endParaRPr lang="en"/>
          </a:p>
        </p:txBody>
      </p:sp>
      <p:sp>
        <p:nvSpPr>
          <p:cNvPr id="5" name="Footer Placeholder 4"/>
          <p:cNvSpPr>
            <a:spLocks noGrp="1"/>
          </p:cNvSpPr>
          <p:nvPr>
            <p:ph type="ftr" sz="quarter" idx="11"/>
          </p:nvPr>
        </p:nvSpPr>
        <p:spPr/>
        <p:txBody>
          <a:body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191301207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ank-You.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Slide Number Placeholder 1"/>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28</a:t>
            </a:fld>
            <a:endParaRPr lang="en"/>
          </a:p>
        </p:txBody>
      </p:sp>
      <p:sp>
        <p:nvSpPr>
          <p:cNvPr id="3" name="Footer Placeholder 2"/>
          <p:cNvSpPr>
            <a:spLocks noGrp="1"/>
          </p:cNvSpPr>
          <p:nvPr>
            <p:ph type="ftr" sz="quarter" idx="11"/>
          </p:nvPr>
        </p:nvSpPr>
        <p:spPr/>
        <p:txBody>
          <a:body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178657713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Shape 63"/>
          <p:cNvSpPr txBox="1">
            <a:spLocks noGrp="1"/>
          </p:cNvSpPr>
          <p:nvPr>
            <p:ph type="title"/>
          </p:nvPr>
        </p:nvSpPr>
        <p:spPr>
          <a:xfrm>
            <a:off x="609600" y="153701"/>
            <a:ext cx="10972800" cy="1325600"/>
          </a:xfrm>
          <a:prstGeom prst="rect">
            <a:avLst/>
          </a:prstGeom>
        </p:spPr>
        <p:txBody>
          <a:bodyPr lIns="121897" tIns="121897" rIns="121897" bIns="121897" anchor="b" anchorCtr="0">
            <a:noAutofit/>
          </a:bodyPr>
          <a:lstStyle/>
          <a:p>
            <a:pPr algn="ctr"/>
            <a:r>
              <a:rPr lang="en-US" sz="4400" dirty="0" smtClean="0">
                <a:latin typeface="Candara"/>
                <a:cs typeface="Candara"/>
              </a:rPr>
              <a:t>Company Profile</a:t>
            </a:r>
            <a:endParaRPr lang="en" sz="4400" dirty="0">
              <a:latin typeface="Candara"/>
              <a:cs typeface="Candara"/>
            </a:endParaRPr>
          </a:p>
        </p:txBody>
      </p:sp>
      <p:sp>
        <p:nvSpPr>
          <p:cNvPr id="5" name="Shape 68"/>
          <p:cNvSpPr txBox="1">
            <a:spLocks noGrp="1"/>
          </p:cNvSpPr>
          <p:nvPr>
            <p:ph type="body" idx="1"/>
          </p:nvPr>
        </p:nvSpPr>
        <p:spPr>
          <a:xfrm>
            <a:off x="592201" y="1774296"/>
            <a:ext cx="10972800" cy="4400948"/>
          </a:xfrm>
          <a:prstGeom prst="rect">
            <a:avLst/>
          </a:prstGeom>
        </p:spPr>
        <p:txBody>
          <a:bodyPr lIns="121897" tIns="121897" rIns="121897" bIns="121897" anchor="t" anchorCtr="0">
            <a:noAutofit/>
          </a:bodyPr>
          <a:lstStyle/>
          <a:p>
            <a:pPr marL="609585" indent="-423323">
              <a:lnSpc>
                <a:spcPct val="135000"/>
              </a:lnSpc>
              <a:spcAft>
                <a:spcPts val="1467"/>
              </a:spcAft>
              <a:buClr>
                <a:schemeClr val="dk1"/>
              </a:buClr>
              <a:buSzPct val="100000"/>
              <a:buFont typeface="Arial"/>
              <a:buChar char="•"/>
            </a:pPr>
            <a:r>
              <a:rPr lang="en" sz="1700" dirty="0">
                <a:solidFill>
                  <a:schemeClr val="dk1"/>
                </a:solidFill>
                <a:latin typeface="Candara"/>
                <a:ea typeface="Georgia"/>
                <a:cs typeface="Candara"/>
                <a:sym typeface="Georgia"/>
              </a:rPr>
              <a:t>Citi Bike is New York City's bike sharing system. Intended to provide New Yorkers and visitors with an additional transportation option for getting around the city, bike sharing is fun, efficient and </a:t>
            </a:r>
            <a:r>
              <a:rPr lang="en" sz="1700" dirty="0" smtClean="0">
                <a:solidFill>
                  <a:schemeClr val="dk1"/>
                </a:solidFill>
                <a:latin typeface="Candara"/>
                <a:ea typeface="Georgia"/>
                <a:cs typeface="Candara"/>
                <a:sym typeface="Georgia"/>
              </a:rPr>
              <a:t>convenient.</a:t>
            </a:r>
            <a:endParaRPr lang="en-US" sz="1700" dirty="0" smtClean="0">
              <a:solidFill>
                <a:schemeClr val="dk1"/>
              </a:solidFill>
              <a:latin typeface="Candara"/>
              <a:ea typeface="Georgia"/>
              <a:cs typeface="Candara"/>
              <a:sym typeface="Georgia"/>
            </a:endParaRPr>
          </a:p>
          <a:p>
            <a:pPr marL="609585" indent="-423323">
              <a:lnSpc>
                <a:spcPct val="135000"/>
              </a:lnSpc>
              <a:spcAft>
                <a:spcPts val="1467"/>
              </a:spcAft>
              <a:buClr>
                <a:schemeClr val="dk1"/>
              </a:buClr>
              <a:buSzPct val="100000"/>
              <a:buFont typeface="Arial"/>
              <a:buChar char="•"/>
            </a:pPr>
            <a:r>
              <a:rPr lang="en" sz="1700" dirty="0" smtClean="0">
                <a:solidFill>
                  <a:schemeClr val="dk1"/>
                </a:solidFill>
                <a:latin typeface="Candara"/>
                <a:ea typeface="Georgia"/>
                <a:cs typeface="Candara"/>
                <a:sym typeface="Georgia"/>
              </a:rPr>
              <a:t>A </a:t>
            </a:r>
            <a:r>
              <a:rPr lang="en" sz="1700" dirty="0">
                <a:solidFill>
                  <a:schemeClr val="dk1"/>
                </a:solidFill>
                <a:latin typeface="Candara"/>
                <a:ea typeface="Georgia"/>
                <a:cs typeface="Candara"/>
                <a:sym typeface="Georgia"/>
              </a:rPr>
              <a:t>bike sharing system consists of a fleet of specially designed, sturdy, very durable bikes that are locked into a network of docking stations sited at regular intervals around a city. The bikes can be rented from and then returned to any station in the system, creating an efficient network with many possible points and combinations of departure and </a:t>
            </a:r>
            <a:r>
              <a:rPr lang="en" sz="1700" dirty="0" smtClean="0">
                <a:solidFill>
                  <a:schemeClr val="dk1"/>
                </a:solidFill>
                <a:latin typeface="Candara"/>
                <a:ea typeface="Georgia"/>
                <a:cs typeface="Candara"/>
                <a:sym typeface="Georgia"/>
              </a:rPr>
              <a:t>arrival.</a:t>
            </a:r>
            <a:endParaRPr lang="en-US" sz="1700" dirty="0" smtClean="0">
              <a:solidFill>
                <a:schemeClr val="dk1"/>
              </a:solidFill>
              <a:latin typeface="Candara"/>
              <a:ea typeface="Georgia"/>
              <a:cs typeface="Candara"/>
              <a:sym typeface="Georgia"/>
            </a:endParaRPr>
          </a:p>
          <a:p>
            <a:pPr marL="609585" indent="-423323">
              <a:lnSpc>
                <a:spcPct val="135000"/>
              </a:lnSpc>
              <a:spcAft>
                <a:spcPts val="1467"/>
              </a:spcAft>
              <a:buClr>
                <a:schemeClr val="dk1"/>
              </a:buClr>
              <a:buSzPct val="100000"/>
              <a:buFont typeface="Arial"/>
              <a:buChar char="•"/>
            </a:pPr>
            <a:r>
              <a:rPr lang="en" sz="1700" dirty="0" smtClean="0">
                <a:solidFill>
                  <a:schemeClr val="dk1"/>
                </a:solidFill>
                <a:latin typeface="Candara"/>
                <a:ea typeface="Georgia"/>
                <a:cs typeface="Candara"/>
                <a:sym typeface="Georgia"/>
              </a:rPr>
              <a:t>With </a:t>
            </a:r>
            <a:r>
              <a:rPr lang="en" sz="1700" dirty="0">
                <a:solidFill>
                  <a:schemeClr val="dk1"/>
                </a:solidFill>
                <a:latin typeface="Candara"/>
                <a:ea typeface="Georgia"/>
                <a:cs typeface="Candara"/>
                <a:sym typeface="Georgia"/>
              </a:rPr>
              <a:t>thousands of bikes at hundreds of stations, Citi Bike is available for use 24 hours a day, all year 'round. The station network provides twice as many docking points as bicycles, assuring that an available dock to return your bike is always </a:t>
            </a:r>
            <a:r>
              <a:rPr lang="en" sz="1700" dirty="0" smtClean="0">
                <a:solidFill>
                  <a:schemeClr val="dk1"/>
                </a:solidFill>
                <a:latin typeface="Candara"/>
                <a:ea typeface="Georgia"/>
                <a:cs typeface="Candara"/>
                <a:sym typeface="Georgia"/>
              </a:rPr>
              <a:t>nearby.</a:t>
            </a:r>
            <a:endParaRPr lang="en-US" sz="1700" dirty="0" smtClean="0">
              <a:solidFill>
                <a:schemeClr val="dk1"/>
              </a:solidFill>
              <a:latin typeface="Candara"/>
              <a:ea typeface="Georgia"/>
              <a:cs typeface="Candara"/>
              <a:sym typeface="Georgia"/>
            </a:endParaRPr>
          </a:p>
          <a:p>
            <a:pPr marL="609585" indent="-423323">
              <a:lnSpc>
                <a:spcPct val="135000"/>
              </a:lnSpc>
              <a:spcAft>
                <a:spcPts val="1467"/>
              </a:spcAft>
              <a:buClr>
                <a:schemeClr val="dk1"/>
              </a:buClr>
              <a:buSzPct val="100000"/>
              <a:buFont typeface="Arial"/>
              <a:buChar char="•"/>
            </a:pPr>
            <a:r>
              <a:rPr lang="en" sz="1700" dirty="0" smtClean="0">
                <a:solidFill>
                  <a:schemeClr val="dk1"/>
                </a:solidFill>
                <a:latin typeface="Candara"/>
                <a:ea typeface="Georgia"/>
                <a:cs typeface="Candara"/>
                <a:sym typeface="Georgia"/>
              </a:rPr>
              <a:t>Citi </a:t>
            </a:r>
            <a:r>
              <a:rPr lang="en" sz="1700" dirty="0">
                <a:solidFill>
                  <a:schemeClr val="dk1"/>
                </a:solidFill>
                <a:latin typeface="Candara"/>
                <a:ea typeface="Georgia"/>
                <a:cs typeface="Candara"/>
                <a:sym typeface="Georgia"/>
              </a:rPr>
              <a:t>Bike is operated by NYC Bike Share LLC, a wholly-owned subsidiary of Motivate. Motivate is a unique company focused solely on operating large-scale bike share systems.</a:t>
            </a:r>
          </a:p>
          <a:p>
            <a:pPr marL="186262" indent="0">
              <a:buClr>
                <a:schemeClr val="dk2"/>
              </a:buClr>
              <a:buNone/>
            </a:pPr>
            <a:endParaRPr sz="1700" dirty="0">
              <a:latin typeface="Candara"/>
              <a:ea typeface="Georgia"/>
              <a:cs typeface="Candara"/>
              <a:sym typeface="Georgia"/>
            </a:endParaRPr>
          </a:p>
        </p:txBody>
      </p:sp>
      <p:sp>
        <p:nvSpPr>
          <p:cNvPr id="2" name="Slide Number Placeholder 1"/>
          <p:cNvSpPr>
            <a:spLocks noGrp="1"/>
          </p:cNvSpPr>
          <p:nvPr>
            <p:ph type="sldNum" idx="12"/>
          </p:nvPr>
        </p:nvSpPr>
        <p:spPr>
          <a:xfrm>
            <a:off x="10678297" y="6333133"/>
            <a:ext cx="731599" cy="524800"/>
          </a:xfrm>
        </p:spPr>
        <p:txBody>
          <a:bodyPr/>
          <a:lstStyle/>
          <a:p>
            <a:fld id="{00000000-1234-1234-1234-123412341234}" type="slidenum">
              <a:rPr lang="en" smtClean="0"/>
              <a:pPr/>
              <a:t>3</a:t>
            </a:fld>
            <a:endParaRPr lang="en" dirty="0"/>
          </a:p>
        </p:txBody>
      </p:sp>
      <p:sp>
        <p:nvSpPr>
          <p:cNvPr id="6" name="Footer Placeholder 2"/>
          <p:cNvSpPr txBox="1">
            <a:spLocks/>
          </p:cNvSpPr>
          <p:nvPr/>
        </p:nvSpPr>
        <p:spPr>
          <a:xfrm>
            <a:off x="4051564" y="6459785"/>
            <a:ext cx="4822803" cy="365125"/>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153503275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5" name="Shape 75"/>
          <p:cNvSpPr txBox="1"/>
          <p:nvPr/>
        </p:nvSpPr>
        <p:spPr>
          <a:xfrm>
            <a:off x="1930401" y="-4800600"/>
            <a:ext cx="9245599" cy="370000"/>
          </a:xfrm>
          <a:prstGeom prst="rect">
            <a:avLst/>
          </a:prstGeom>
          <a:noFill/>
          <a:ln>
            <a:noFill/>
          </a:ln>
        </p:spPr>
        <p:txBody>
          <a:bodyPr lIns="121897" tIns="60932" rIns="121897" bIns="60932" anchor="t" anchorCtr="0">
            <a:noAutofit/>
          </a:bodyPr>
          <a:lstStyle/>
          <a:p>
            <a:pPr>
              <a:buClr>
                <a:schemeClr val="dk1"/>
              </a:buClr>
              <a:buSzPct val="25000"/>
            </a:pPr>
            <a:r>
              <a:rPr lang="en" sz="2400">
                <a:solidFill>
                  <a:schemeClr val="dk1"/>
                </a:solidFill>
              </a:rPr>
              <a:t>High Level Enterprise Data Warehouse Bus Matrix</a:t>
            </a:r>
          </a:p>
        </p:txBody>
      </p:sp>
      <p:sp>
        <p:nvSpPr>
          <p:cNvPr id="76" name="Shape 76"/>
          <p:cNvSpPr txBox="1"/>
          <p:nvPr/>
        </p:nvSpPr>
        <p:spPr>
          <a:xfrm>
            <a:off x="243577" y="3063875"/>
            <a:ext cx="1177301" cy="719200"/>
          </a:xfrm>
          <a:prstGeom prst="rect">
            <a:avLst/>
          </a:prstGeom>
          <a:ln>
            <a:headEnd type="none" w="med" len="med"/>
            <a:tailEnd type="none" w="med" len="med"/>
          </a:ln>
          <a:effectLst/>
          <a:scene3d>
            <a:camera prst="orthographicFront">
              <a:rot lat="0" lon="0" rev="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lIns="121897" tIns="60932" rIns="121897" bIns="60932" anchor="ctr" anchorCtr="0">
            <a:noAutofit/>
          </a:bodyPr>
          <a:lstStyle/>
          <a:p>
            <a:pPr algn="ctr">
              <a:buClr>
                <a:schemeClr val="dk1"/>
              </a:buClr>
              <a:buSzPct val="25000"/>
            </a:pPr>
            <a:r>
              <a:rPr lang="en" sz="1600" dirty="0">
                <a:solidFill>
                  <a:schemeClr val="bg1"/>
                </a:solidFill>
                <a:latin typeface="Candara"/>
                <a:cs typeface="Candara"/>
              </a:rPr>
              <a:t>Project</a:t>
            </a:r>
          </a:p>
          <a:p>
            <a:pPr algn="ctr">
              <a:buClr>
                <a:schemeClr val="dk1"/>
              </a:buClr>
              <a:buSzPct val="25000"/>
            </a:pPr>
            <a:r>
              <a:rPr lang="en" sz="1600" dirty="0">
                <a:solidFill>
                  <a:schemeClr val="bg1"/>
                </a:solidFill>
                <a:latin typeface="Candara"/>
                <a:cs typeface="Candara"/>
              </a:rPr>
              <a:t>Planning</a:t>
            </a:r>
          </a:p>
        </p:txBody>
      </p:sp>
      <p:sp>
        <p:nvSpPr>
          <p:cNvPr id="77" name="Shape 77"/>
          <p:cNvSpPr txBox="1"/>
          <p:nvPr/>
        </p:nvSpPr>
        <p:spPr>
          <a:xfrm>
            <a:off x="1792046" y="1843876"/>
            <a:ext cx="1488621" cy="3758590"/>
          </a:xfrm>
          <a:prstGeom prst="rect">
            <a:avLst/>
          </a:prstGeom>
          <a:ln>
            <a:headEnd type="none" w="med" len="med"/>
            <a:tailEnd type="none" w="med" len="med"/>
          </a:ln>
          <a:effectLst/>
          <a:scene3d>
            <a:camera prst="orthographicFront">
              <a:rot lat="0" lon="0" rev="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lIns="121897" tIns="60932" rIns="121897" bIns="60932" anchor="ctr" anchorCtr="0">
            <a:noAutofit/>
          </a:bodyPr>
          <a:lstStyle/>
          <a:p>
            <a:pPr algn="ctr">
              <a:buClr>
                <a:schemeClr val="dk1"/>
              </a:buClr>
              <a:buSzPct val="25000"/>
            </a:pPr>
            <a:r>
              <a:rPr lang="en" sz="1600" dirty="0">
                <a:solidFill>
                  <a:srgbClr val="FFFFFF"/>
                </a:solidFill>
                <a:latin typeface="Candara"/>
                <a:cs typeface="Candara"/>
              </a:rPr>
              <a:t>Business</a:t>
            </a:r>
          </a:p>
          <a:p>
            <a:pPr algn="ctr">
              <a:buClr>
                <a:schemeClr val="dk1"/>
              </a:buClr>
              <a:buSzPct val="25000"/>
            </a:pPr>
            <a:r>
              <a:rPr lang="en" sz="1600" dirty="0">
                <a:solidFill>
                  <a:srgbClr val="FFFFFF"/>
                </a:solidFill>
                <a:latin typeface="Candara"/>
                <a:cs typeface="Candara"/>
              </a:rPr>
              <a:t>Requirements</a:t>
            </a:r>
          </a:p>
          <a:p>
            <a:pPr algn="ctr">
              <a:buClr>
                <a:schemeClr val="dk1"/>
              </a:buClr>
              <a:buSzPct val="25000"/>
            </a:pPr>
            <a:r>
              <a:rPr lang="en" sz="1600" dirty="0">
                <a:solidFill>
                  <a:srgbClr val="FFFFFF"/>
                </a:solidFill>
                <a:latin typeface="Candara"/>
                <a:cs typeface="Candara"/>
              </a:rPr>
              <a:t>Definition</a:t>
            </a:r>
          </a:p>
        </p:txBody>
      </p:sp>
      <p:sp>
        <p:nvSpPr>
          <p:cNvPr id="78" name="Shape 78"/>
          <p:cNvSpPr txBox="1"/>
          <p:nvPr/>
        </p:nvSpPr>
        <p:spPr>
          <a:xfrm>
            <a:off x="3572933" y="2017537"/>
            <a:ext cx="1316400" cy="792400"/>
          </a:xfrm>
          <a:prstGeom prst="rect">
            <a:avLst/>
          </a:prstGeom>
          <a:ln>
            <a:headEnd type="none" w="med" len="med"/>
            <a:tailEnd type="none" w="med" len="med"/>
          </a:ln>
          <a:effectLst/>
          <a:scene3d>
            <a:camera prst="orthographicFront">
              <a:rot lat="0" lon="0" rev="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lIns="121897" tIns="60932" rIns="121897" bIns="60932" anchor="ctr" anchorCtr="0">
            <a:noAutofit/>
          </a:bodyPr>
          <a:lstStyle/>
          <a:p>
            <a:pPr algn="ctr">
              <a:buClr>
                <a:schemeClr val="dk1"/>
              </a:buClr>
              <a:buSzPct val="25000"/>
            </a:pPr>
            <a:r>
              <a:rPr lang="en" sz="1600" dirty="0">
                <a:solidFill>
                  <a:srgbClr val="FFFFFF"/>
                </a:solidFill>
                <a:latin typeface="Candara"/>
                <a:cs typeface="Candara"/>
              </a:rPr>
              <a:t>Technical</a:t>
            </a:r>
          </a:p>
          <a:p>
            <a:pPr algn="ctr">
              <a:buClr>
                <a:schemeClr val="dk1"/>
              </a:buClr>
              <a:buSzPct val="25000"/>
            </a:pPr>
            <a:r>
              <a:rPr lang="en" sz="1600" dirty="0">
                <a:solidFill>
                  <a:srgbClr val="FFFFFF"/>
                </a:solidFill>
                <a:latin typeface="Candara"/>
                <a:cs typeface="Candara"/>
              </a:rPr>
              <a:t>Architecture</a:t>
            </a:r>
          </a:p>
          <a:p>
            <a:pPr algn="ctr">
              <a:buClr>
                <a:schemeClr val="dk1"/>
              </a:buClr>
              <a:buSzPct val="25000"/>
            </a:pPr>
            <a:r>
              <a:rPr lang="en" sz="1600" dirty="0">
                <a:solidFill>
                  <a:srgbClr val="FFFFFF"/>
                </a:solidFill>
                <a:latin typeface="Candara"/>
                <a:cs typeface="Candara"/>
              </a:rPr>
              <a:t>Design</a:t>
            </a:r>
          </a:p>
        </p:txBody>
      </p:sp>
      <p:sp>
        <p:nvSpPr>
          <p:cNvPr id="79" name="Shape 79"/>
          <p:cNvSpPr txBox="1"/>
          <p:nvPr/>
        </p:nvSpPr>
        <p:spPr>
          <a:xfrm>
            <a:off x="5257800" y="2019131"/>
            <a:ext cx="1316400" cy="719200"/>
          </a:xfrm>
          <a:prstGeom prst="rect">
            <a:avLst/>
          </a:prstGeom>
          <a:ln>
            <a:headEnd type="none" w="med" len="med"/>
            <a:tailEnd type="none" w="med" len="med"/>
          </a:ln>
          <a:effectLst/>
          <a:scene3d>
            <a:camera prst="orthographicFront">
              <a:rot lat="0" lon="0" rev="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lIns="121897" tIns="60932" rIns="121897" bIns="60932" anchor="ctr" anchorCtr="0">
            <a:noAutofit/>
          </a:bodyPr>
          <a:lstStyle/>
          <a:p>
            <a:pPr algn="ctr">
              <a:buClr>
                <a:schemeClr val="dk1"/>
              </a:buClr>
              <a:buSzPct val="25000"/>
            </a:pPr>
            <a:r>
              <a:rPr lang="en" sz="1600" dirty="0">
                <a:solidFill>
                  <a:srgbClr val="FFFFFF"/>
                </a:solidFill>
                <a:latin typeface="Candara"/>
                <a:cs typeface="Candara"/>
              </a:rPr>
              <a:t>Product</a:t>
            </a:r>
          </a:p>
          <a:p>
            <a:pPr algn="ctr">
              <a:buClr>
                <a:schemeClr val="dk1"/>
              </a:buClr>
              <a:buSzPct val="25000"/>
            </a:pPr>
            <a:r>
              <a:rPr lang="en" sz="1600" dirty="0">
                <a:solidFill>
                  <a:srgbClr val="FFFFFF"/>
                </a:solidFill>
                <a:latin typeface="Candara"/>
                <a:cs typeface="Candara"/>
              </a:rPr>
              <a:t>Selection &amp;</a:t>
            </a:r>
          </a:p>
          <a:p>
            <a:pPr algn="ctr">
              <a:buClr>
                <a:schemeClr val="dk1"/>
              </a:buClr>
              <a:buSzPct val="25000"/>
            </a:pPr>
            <a:r>
              <a:rPr lang="en" sz="1600" dirty="0">
                <a:solidFill>
                  <a:srgbClr val="FFFFFF"/>
                </a:solidFill>
                <a:latin typeface="Candara"/>
                <a:cs typeface="Candara"/>
              </a:rPr>
              <a:t>Installation</a:t>
            </a:r>
          </a:p>
        </p:txBody>
      </p:sp>
      <p:sp>
        <p:nvSpPr>
          <p:cNvPr id="80" name="Shape 80"/>
          <p:cNvSpPr txBox="1"/>
          <p:nvPr/>
        </p:nvSpPr>
        <p:spPr>
          <a:xfrm>
            <a:off x="3572933" y="3290010"/>
            <a:ext cx="1316400" cy="719200"/>
          </a:xfrm>
          <a:prstGeom prst="rect">
            <a:avLst/>
          </a:prstGeom>
          <a:ln>
            <a:headEnd type="none" w="med" len="med"/>
            <a:tailEnd type="none" w="med" len="med"/>
          </a:ln>
          <a:effectLst/>
          <a:scene3d>
            <a:camera prst="orthographicFront">
              <a:rot lat="0" lon="0" rev="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lIns="121897" tIns="60932" rIns="121897" bIns="60932" anchor="ctr" anchorCtr="0">
            <a:noAutofit/>
          </a:bodyPr>
          <a:lstStyle/>
          <a:p>
            <a:pPr algn="ctr">
              <a:buClr>
                <a:schemeClr val="dk1"/>
              </a:buClr>
              <a:buSzPct val="25000"/>
            </a:pPr>
            <a:r>
              <a:rPr lang="en" sz="1600" dirty="0">
                <a:solidFill>
                  <a:srgbClr val="FFFFFF"/>
                </a:solidFill>
                <a:latin typeface="Candara"/>
                <a:cs typeface="Candara"/>
              </a:rPr>
              <a:t>Dimension</a:t>
            </a:r>
            <a:r>
              <a:rPr lang="en-US" sz="1600" dirty="0">
                <a:solidFill>
                  <a:srgbClr val="FFFFFF"/>
                </a:solidFill>
                <a:latin typeface="Candara"/>
                <a:cs typeface="Candara"/>
              </a:rPr>
              <a:t>al</a:t>
            </a:r>
            <a:endParaRPr lang="en" sz="1600" dirty="0">
              <a:solidFill>
                <a:srgbClr val="FFFFFF"/>
              </a:solidFill>
              <a:latin typeface="Candara"/>
              <a:cs typeface="Candara"/>
            </a:endParaRPr>
          </a:p>
          <a:p>
            <a:pPr algn="ctr">
              <a:buClr>
                <a:schemeClr val="dk1"/>
              </a:buClr>
              <a:buSzPct val="25000"/>
            </a:pPr>
            <a:r>
              <a:rPr lang="en" sz="1600" dirty="0">
                <a:solidFill>
                  <a:srgbClr val="FFFFFF"/>
                </a:solidFill>
                <a:latin typeface="Candara"/>
                <a:cs typeface="Candara"/>
              </a:rPr>
              <a:t>Modeling</a:t>
            </a:r>
          </a:p>
        </p:txBody>
      </p:sp>
      <p:sp>
        <p:nvSpPr>
          <p:cNvPr id="81" name="Shape 81"/>
          <p:cNvSpPr txBox="1"/>
          <p:nvPr/>
        </p:nvSpPr>
        <p:spPr>
          <a:xfrm>
            <a:off x="5257800" y="3290010"/>
            <a:ext cx="1316400" cy="719200"/>
          </a:xfrm>
          <a:prstGeom prst="rect">
            <a:avLst/>
          </a:prstGeom>
          <a:ln>
            <a:headEnd type="none" w="med" len="med"/>
            <a:tailEnd type="none" w="med" len="med"/>
          </a:ln>
          <a:effectLst/>
          <a:scene3d>
            <a:camera prst="orthographicFront">
              <a:rot lat="0" lon="0" rev="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lIns="121897" tIns="60932" rIns="121897" bIns="60932" anchor="ctr" anchorCtr="0">
            <a:noAutofit/>
          </a:bodyPr>
          <a:lstStyle/>
          <a:p>
            <a:pPr algn="ctr">
              <a:buClr>
                <a:schemeClr val="dk1"/>
              </a:buClr>
              <a:buSzPct val="25000"/>
            </a:pPr>
            <a:r>
              <a:rPr lang="en" sz="1600" dirty="0">
                <a:solidFill>
                  <a:srgbClr val="FFFFFF"/>
                </a:solidFill>
                <a:latin typeface="Candara"/>
                <a:cs typeface="Candara"/>
              </a:rPr>
              <a:t>Physical</a:t>
            </a:r>
          </a:p>
          <a:p>
            <a:pPr algn="ctr">
              <a:buClr>
                <a:schemeClr val="dk1"/>
              </a:buClr>
              <a:buSzPct val="25000"/>
            </a:pPr>
            <a:r>
              <a:rPr lang="en" sz="1600" dirty="0">
                <a:solidFill>
                  <a:srgbClr val="FFFFFF"/>
                </a:solidFill>
                <a:latin typeface="Candara"/>
                <a:cs typeface="Candara"/>
              </a:rPr>
              <a:t>Design</a:t>
            </a:r>
          </a:p>
        </p:txBody>
      </p:sp>
      <p:sp>
        <p:nvSpPr>
          <p:cNvPr id="82" name="Shape 82"/>
          <p:cNvSpPr txBox="1"/>
          <p:nvPr/>
        </p:nvSpPr>
        <p:spPr>
          <a:xfrm>
            <a:off x="6870700" y="3290010"/>
            <a:ext cx="1316400" cy="719200"/>
          </a:xfrm>
          <a:prstGeom prst="rect">
            <a:avLst/>
          </a:prstGeom>
          <a:ln>
            <a:headEnd type="none" w="med" len="med"/>
            <a:tailEnd type="none" w="med" len="med"/>
          </a:ln>
          <a:effectLst/>
          <a:scene3d>
            <a:camera prst="orthographicFront">
              <a:rot lat="0" lon="0" rev="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lIns="121897" tIns="60932" rIns="121897" bIns="60932" anchor="ctr" anchorCtr="0">
            <a:noAutofit/>
          </a:bodyPr>
          <a:lstStyle/>
          <a:p>
            <a:pPr algn="ctr">
              <a:buClr>
                <a:schemeClr val="dk1"/>
              </a:buClr>
              <a:buSzPct val="25000"/>
            </a:pPr>
            <a:r>
              <a:rPr lang="en" sz="1300" dirty="0">
                <a:solidFill>
                  <a:srgbClr val="FFFFFF"/>
                </a:solidFill>
                <a:latin typeface="Candara"/>
                <a:cs typeface="Candara"/>
              </a:rPr>
              <a:t>Data Staging</a:t>
            </a:r>
          </a:p>
          <a:p>
            <a:pPr algn="ctr">
              <a:buClr>
                <a:schemeClr val="dk1"/>
              </a:buClr>
              <a:buSzPct val="25000"/>
            </a:pPr>
            <a:r>
              <a:rPr lang="en" sz="1300" dirty="0">
                <a:solidFill>
                  <a:srgbClr val="FFFFFF"/>
                </a:solidFill>
                <a:latin typeface="Candara"/>
                <a:cs typeface="Candara"/>
              </a:rPr>
              <a:t>Design &amp;</a:t>
            </a:r>
          </a:p>
          <a:p>
            <a:pPr algn="ctr">
              <a:buClr>
                <a:schemeClr val="dk1"/>
              </a:buClr>
              <a:buSzPct val="25000"/>
            </a:pPr>
            <a:r>
              <a:rPr lang="en" sz="1300" dirty="0">
                <a:solidFill>
                  <a:srgbClr val="FFFFFF"/>
                </a:solidFill>
                <a:latin typeface="Candara"/>
                <a:cs typeface="Candara"/>
              </a:rPr>
              <a:t>Development</a:t>
            </a:r>
          </a:p>
        </p:txBody>
      </p:sp>
      <p:sp>
        <p:nvSpPr>
          <p:cNvPr id="83" name="Shape 83"/>
          <p:cNvSpPr txBox="1"/>
          <p:nvPr/>
        </p:nvSpPr>
        <p:spPr>
          <a:xfrm>
            <a:off x="4533900" y="4669781"/>
            <a:ext cx="1316400" cy="912800"/>
          </a:xfrm>
          <a:prstGeom prst="rect">
            <a:avLst/>
          </a:prstGeom>
          <a:ln>
            <a:headEnd type="none" w="med" len="med"/>
            <a:tailEnd type="none" w="med" len="med"/>
          </a:ln>
          <a:effectLst/>
          <a:scene3d>
            <a:camera prst="orthographicFront">
              <a:rot lat="0" lon="0" rev="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lIns="121897" tIns="60932" rIns="121897" bIns="60932" anchor="ctr" anchorCtr="0">
            <a:noAutofit/>
          </a:bodyPr>
          <a:lstStyle/>
          <a:p>
            <a:pPr algn="ctr">
              <a:buClr>
                <a:schemeClr val="dk1"/>
              </a:buClr>
              <a:buSzPct val="25000"/>
            </a:pPr>
            <a:r>
              <a:rPr lang="en" sz="1500" dirty="0">
                <a:solidFill>
                  <a:srgbClr val="FFFFFF"/>
                </a:solidFill>
                <a:latin typeface="Candara"/>
                <a:cs typeface="Candara"/>
              </a:rPr>
              <a:t>End-User</a:t>
            </a:r>
          </a:p>
          <a:p>
            <a:pPr algn="ctr">
              <a:buClr>
                <a:schemeClr val="dk1"/>
              </a:buClr>
              <a:buSzPct val="25000"/>
            </a:pPr>
            <a:r>
              <a:rPr lang="en" sz="1500" dirty="0">
                <a:solidFill>
                  <a:srgbClr val="FFFFFF"/>
                </a:solidFill>
                <a:latin typeface="Candara"/>
                <a:cs typeface="Candara"/>
              </a:rPr>
              <a:t>Application</a:t>
            </a:r>
          </a:p>
          <a:p>
            <a:pPr algn="ctr">
              <a:buClr>
                <a:schemeClr val="dk1"/>
              </a:buClr>
              <a:buSzPct val="25000"/>
            </a:pPr>
            <a:r>
              <a:rPr lang="en" sz="1500" dirty="0">
                <a:solidFill>
                  <a:srgbClr val="FFFFFF"/>
                </a:solidFill>
                <a:latin typeface="Candara"/>
                <a:cs typeface="Candara"/>
              </a:rPr>
              <a:t>Specification</a:t>
            </a:r>
          </a:p>
        </p:txBody>
      </p:sp>
      <p:sp>
        <p:nvSpPr>
          <p:cNvPr id="84" name="Shape 84"/>
          <p:cNvSpPr txBox="1"/>
          <p:nvPr/>
        </p:nvSpPr>
        <p:spPr>
          <a:xfrm>
            <a:off x="6294967" y="4495771"/>
            <a:ext cx="1377772" cy="1140226"/>
          </a:xfrm>
          <a:prstGeom prst="rect">
            <a:avLst/>
          </a:prstGeom>
          <a:ln>
            <a:headEnd type="none" w="med" len="med"/>
            <a:tailEnd type="none" w="med" len="med"/>
          </a:ln>
          <a:effectLst/>
          <a:scene3d>
            <a:camera prst="orthographicFront">
              <a:rot lat="0" lon="0" rev="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lIns="121897" tIns="60932" rIns="121897" bIns="60932" anchor="ctr" anchorCtr="0">
            <a:noAutofit/>
          </a:bodyPr>
          <a:lstStyle/>
          <a:p>
            <a:pPr algn="ctr">
              <a:buClr>
                <a:schemeClr val="dk1"/>
              </a:buClr>
              <a:buSzPct val="25000"/>
            </a:pPr>
            <a:r>
              <a:rPr lang="en" sz="1500" dirty="0">
                <a:solidFill>
                  <a:srgbClr val="FFFFFF"/>
                </a:solidFill>
                <a:latin typeface="Candara"/>
                <a:cs typeface="Candara"/>
              </a:rPr>
              <a:t>End-User</a:t>
            </a:r>
          </a:p>
          <a:p>
            <a:pPr algn="ctr">
              <a:buClr>
                <a:schemeClr val="dk1"/>
              </a:buClr>
              <a:buSzPct val="25000"/>
            </a:pPr>
            <a:r>
              <a:rPr lang="en" sz="1500" dirty="0">
                <a:solidFill>
                  <a:srgbClr val="FFFFFF"/>
                </a:solidFill>
                <a:latin typeface="Candara"/>
                <a:cs typeface="Candara"/>
              </a:rPr>
              <a:t>Application</a:t>
            </a:r>
          </a:p>
          <a:p>
            <a:pPr algn="ctr">
              <a:buClr>
                <a:schemeClr val="dk1"/>
              </a:buClr>
              <a:buSzPct val="25000"/>
            </a:pPr>
            <a:r>
              <a:rPr lang="en" sz="1500" dirty="0">
                <a:solidFill>
                  <a:srgbClr val="FFFFFF"/>
                </a:solidFill>
                <a:latin typeface="Candara"/>
                <a:cs typeface="Candara"/>
              </a:rPr>
              <a:t>Development</a:t>
            </a:r>
          </a:p>
        </p:txBody>
      </p:sp>
      <p:sp>
        <p:nvSpPr>
          <p:cNvPr id="85" name="Shape 85"/>
          <p:cNvSpPr txBox="1"/>
          <p:nvPr/>
        </p:nvSpPr>
        <p:spPr>
          <a:xfrm>
            <a:off x="8839200" y="3288422"/>
            <a:ext cx="1316400" cy="719200"/>
          </a:xfrm>
          <a:prstGeom prst="rect">
            <a:avLst/>
          </a:prstGeom>
          <a:ln>
            <a:headEnd type="none" w="med" len="med"/>
            <a:tailEnd type="none" w="med" len="med"/>
          </a:ln>
          <a:effectLst/>
          <a:scene3d>
            <a:camera prst="orthographicFront">
              <a:rot lat="0" lon="0" rev="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lIns="121897" tIns="60932" rIns="121897" bIns="60932" anchor="ctr" anchorCtr="0">
            <a:noAutofit/>
          </a:bodyPr>
          <a:lstStyle/>
          <a:p>
            <a:pPr algn="ctr">
              <a:buClr>
                <a:schemeClr val="dk1"/>
              </a:buClr>
              <a:buSzPct val="25000"/>
            </a:pPr>
            <a:r>
              <a:rPr lang="en" sz="1600" dirty="0">
                <a:solidFill>
                  <a:srgbClr val="FFFFFF"/>
                </a:solidFill>
                <a:latin typeface="Candara"/>
                <a:cs typeface="Candara"/>
              </a:rPr>
              <a:t>Deployment</a:t>
            </a:r>
          </a:p>
        </p:txBody>
      </p:sp>
      <p:sp>
        <p:nvSpPr>
          <p:cNvPr id="86" name="Shape 86"/>
          <p:cNvSpPr txBox="1"/>
          <p:nvPr/>
        </p:nvSpPr>
        <p:spPr>
          <a:xfrm>
            <a:off x="10600267" y="3288422"/>
            <a:ext cx="1316400" cy="719200"/>
          </a:xfrm>
          <a:prstGeom prst="rect">
            <a:avLst/>
          </a:prstGeom>
          <a:ln>
            <a:headEnd type="none" w="med" len="med"/>
            <a:tailEnd type="none" w="med" len="med"/>
          </a:ln>
          <a:effectLst/>
          <a:scene3d>
            <a:camera prst="orthographicFront">
              <a:rot lat="0" lon="0" rev="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lIns="121897" tIns="60932" rIns="121897" bIns="60932" anchor="ctr" anchorCtr="0">
            <a:noAutofit/>
          </a:bodyPr>
          <a:lstStyle/>
          <a:p>
            <a:pPr algn="ctr">
              <a:buClr>
                <a:schemeClr val="dk1"/>
              </a:buClr>
              <a:buSzPct val="25000"/>
            </a:pPr>
            <a:r>
              <a:rPr lang="en" sz="1500" dirty="0" smtClean="0">
                <a:solidFill>
                  <a:srgbClr val="FFFFFF"/>
                </a:solidFill>
                <a:latin typeface="Candara"/>
                <a:cs typeface="Candara"/>
              </a:rPr>
              <a:t>Maintenance</a:t>
            </a:r>
          </a:p>
          <a:p>
            <a:pPr algn="ctr">
              <a:buClr>
                <a:schemeClr val="dk1"/>
              </a:buClr>
              <a:buSzPct val="25000"/>
            </a:pPr>
            <a:r>
              <a:rPr lang="en" sz="1500" dirty="0" smtClean="0">
                <a:solidFill>
                  <a:srgbClr val="FFFFFF"/>
                </a:solidFill>
                <a:latin typeface="Candara"/>
                <a:cs typeface="Candara"/>
              </a:rPr>
              <a:t>&amp; Growth</a:t>
            </a:r>
            <a:endParaRPr lang="en" sz="1500" dirty="0">
              <a:solidFill>
                <a:srgbClr val="FFFFFF"/>
              </a:solidFill>
              <a:latin typeface="Candara"/>
              <a:cs typeface="Candara"/>
            </a:endParaRPr>
          </a:p>
        </p:txBody>
      </p:sp>
      <p:sp>
        <p:nvSpPr>
          <p:cNvPr id="87" name="Shape 87"/>
          <p:cNvSpPr txBox="1"/>
          <p:nvPr/>
        </p:nvSpPr>
        <p:spPr>
          <a:xfrm>
            <a:off x="1945216" y="5737360"/>
            <a:ext cx="9897600" cy="552399"/>
          </a:xfrm>
          <a:prstGeom prst="rect">
            <a:avLst/>
          </a:prstGeom>
          <a:ln>
            <a:headEnd type="none" w="med" len="med"/>
            <a:tailEnd type="none" w="med" len="med"/>
          </a:ln>
          <a:effectLst/>
          <a:scene3d>
            <a:camera prst="orthographicFront">
              <a:rot lat="0" lon="0" rev="0"/>
            </a:camera>
            <a:lightRig rig="threePt" dir="t">
              <a:rot lat="0" lon="0" rev="1200000"/>
            </a:lightRig>
          </a:scene3d>
          <a:sp3d>
            <a:bevelT w="63500" h="25400"/>
          </a:sp3d>
        </p:spPr>
        <p:style>
          <a:lnRef idx="0">
            <a:schemeClr val="accent2"/>
          </a:lnRef>
          <a:fillRef idx="3">
            <a:schemeClr val="accent2"/>
          </a:fillRef>
          <a:effectRef idx="3">
            <a:schemeClr val="accent2"/>
          </a:effectRef>
          <a:fontRef idx="minor">
            <a:schemeClr val="lt1"/>
          </a:fontRef>
        </p:style>
        <p:txBody>
          <a:bodyPr lIns="121897" tIns="60932" rIns="121897" bIns="60932" anchor="ctr" anchorCtr="0">
            <a:noAutofit/>
          </a:bodyPr>
          <a:lstStyle/>
          <a:p>
            <a:pPr algn="ctr">
              <a:buClr>
                <a:schemeClr val="dk1"/>
              </a:buClr>
              <a:buSzPct val="25000"/>
            </a:pPr>
            <a:r>
              <a:rPr lang="en" sz="1600" dirty="0">
                <a:solidFill>
                  <a:srgbClr val="FFFFFF"/>
                </a:solidFill>
                <a:latin typeface="Candara"/>
                <a:cs typeface="Candara"/>
              </a:rPr>
              <a:t>Project Management</a:t>
            </a:r>
          </a:p>
        </p:txBody>
      </p:sp>
      <p:cxnSp>
        <p:nvCxnSpPr>
          <p:cNvPr id="88" name="Shape 88"/>
          <p:cNvCxnSpPr/>
          <p:nvPr/>
        </p:nvCxnSpPr>
        <p:spPr>
          <a:xfrm>
            <a:off x="1438445" y="3424236"/>
            <a:ext cx="334399" cy="4800"/>
          </a:xfrm>
          <a:prstGeom prst="straightConnector1">
            <a:avLst/>
          </a:prstGeom>
          <a:noFill/>
          <a:ln w="9525" cap="flat">
            <a:solidFill>
              <a:srgbClr val="4F81BD"/>
            </a:solidFill>
            <a:prstDash val="solid"/>
            <a:miter/>
            <a:headEnd type="none" w="med" len="med"/>
            <a:tailEnd type="triangle" w="lg" len="lg"/>
          </a:ln>
        </p:spPr>
      </p:cxnSp>
      <p:cxnSp>
        <p:nvCxnSpPr>
          <p:cNvPr id="90" name="Shape 90"/>
          <p:cNvCxnSpPr/>
          <p:nvPr/>
        </p:nvCxnSpPr>
        <p:spPr>
          <a:xfrm rot="10800000" flipH="1">
            <a:off x="3280834" y="3598149"/>
            <a:ext cx="291999" cy="4800"/>
          </a:xfrm>
          <a:prstGeom prst="straightConnector1">
            <a:avLst/>
          </a:prstGeom>
          <a:noFill/>
          <a:ln w="9525" cap="flat">
            <a:solidFill>
              <a:srgbClr val="4F81BD"/>
            </a:solidFill>
            <a:prstDash val="solid"/>
            <a:miter/>
            <a:headEnd type="none" w="med" len="med"/>
            <a:tailEnd type="triangle" w="lg" len="lg"/>
          </a:ln>
        </p:spPr>
      </p:cxnSp>
      <p:cxnSp>
        <p:nvCxnSpPr>
          <p:cNvPr id="91" name="Shape 91"/>
          <p:cNvCxnSpPr/>
          <p:nvPr/>
        </p:nvCxnSpPr>
        <p:spPr>
          <a:xfrm>
            <a:off x="4889500" y="3650371"/>
            <a:ext cx="368400" cy="0"/>
          </a:xfrm>
          <a:prstGeom prst="straightConnector1">
            <a:avLst/>
          </a:prstGeom>
          <a:noFill/>
          <a:ln w="9525" cap="flat">
            <a:solidFill>
              <a:srgbClr val="4F81BD"/>
            </a:solidFill>
            <a:prstDash val="solid"/>
            <a:miter/>
            <a:headEnd type="none" w="med" len="med"/>
            <a:tailEnd type="triangle" w="lg" len="lg"/>
          </a:ln>
        </p:spPr>
      </p:cxnSp>
      <p:cxnSp>
        <p:nvCxnSpPr>
          <p:cNvPr id="92" name="Shape 92"/>
          <p:cNvCxnSpPr/>
          <p:nvPr/>
        </p:nvCxnSpPr>
        <p:spPr>
          <a:xfrm>
            <a:off x="6574367" y="3650371"/>
            <a:ext cx="296400" cy="0"/>
          </a:xfrm>
          <a:prstGeom prst="straightConnector1">
            <a:avLst/>
          </a:prstGeom>
          <a:noFill/>
          <a:ln w="9525" cap="flat">
            <a:solidFill>
              <a:srgbClr val="4F81BD"/>
            </a:solidFill>
            <a:prstDash val="solid"/>
            <a:miter/>
            <a:headEnd type="none" w="med" len="med"/>
            <a:tailEnd type="triangle" w="lg" len="lg"/>
          </a:ln>
        </p:spPr>
      </p:cxnSp>
      <p:cxnSp>
        <p:nvCxnSpPr>
          <p:cNvPr id="93" name="Shape 93"/>
          <p:cNvCxnSpPr/>
          <p:nvPr/>
        </p:nvCxnSpPr>
        <p:spPr>
          <a:xfrm rot="10800000" flipH="1">
            <a:off x="8187267" y="3648772"/>
            <a:ext cx="652000" cy="1599"/>
          </a:xfrm>
          <a:prstGeom prst="straightConnector1">
            <a:avLst/>
          </a:prstGeom>
          <a:noFill/>
          <a:ln w="9525" cap="flat">
            <a:solidFill>
              <a:srgbClr val="4F81BD"/>
            </a:solidFill>
            <a:prstDash val="solid"/>
            <a:miter/>
            <a:headEnd type="none" w="med" len="med"/>
            <a:tailEnd type="triangle" w="lg" len="lg"/>
          </a:ln>
        </p:spPr>
      </p:cxnSp>
      <p:cxnSp>
        <p:nvCxnSpPr>
          <p:cNvPr id="94" name="Shape 94"/>
          <p:cNvCxnSpPr/>
          <p:nvPr/>
        </p:nvCxnSpPr>
        <p:spPr>
          <a:xfrm>
            <a:off x="10155767" y="3648784"/>
            <a:ext cx="444400" cy="0"/>
          </a:xfrm>
          <a:prstGeom prst="straightConnector1">
            <a:avLst/>
          </a:prstGeom>
          <a:noFill/>
          <a:ln w="9525" cap="flat">
            <a:solidFill>
              <a:srgbClr val="4F81BD"/>
            </a:solidFill>
            <a:prstDash val="solid"/>
            <a:miter/>
            <a:headEnd type="none" w="med" len="med"/>
            <a:tailEnd type="triangle" w="lg" len="lg"/>
          </a:ln>
        </p:spPr>
      </p:cxnSp>
      <p:cxnSp>
        <p:nvCxnSpPr>
          <p:cNvPr id="95" name="Shape 95"/>
          <p:cNvCxnSpPr/>
          <p:nvPr/>
        </p:nvCxnSpPr>
        <p:spPr>
          <a:xfrm>
            <a:off x="4889500" y="2377907"/>
            <a:ext cx="368400" cy="1599"/>
          </a:xfrm>
          <a:prstGeom prst="straightConnector1">
            <a:avLst/>
          </a:prstGeom>
          <a:noFill/>
          <a:ln w="9525" cap="flat">
            <a:solidFill>
              <a:srgbClr val="4F81BD"/>
            </a:solidFill>
            <a:prstDash val="solid"/>
            <a:miter/>
            <a:headEnd type="none" w="med" len="med"/>
            <a:tailEnd type="triangle" w="lg" len="lg"/>
          </a:ln>
        </p:spPr>
      </p:cxnSp>
      <p:cxnSp>
        <p:nvCxnSpPr>
          <p:cNvPr id="96" name="Shape 96"/>
          <p:cNvCxnSpPr/>
          <p:nvPr/>
        </p:nvCxnSpPr>
        <p:spPr>
          <a:xfrm>
            <a:off x="5850467" y="5154207"/>
            <a:ext cx="444400" cy="1599"/>
          </a:xfrm>
          <a:prstGeom prst="straightConnector1">
            <a:avLst/>
          </a:prstGeom>
          <a:noFill/>
          <a:ln w="9525" cap="flat">
            <a:solidFill>
              <a:srgbClr val="4F81BD"/>
            </a:solidFill>
            <a:prstDash val="solid"/>
            <a:miter/>
            <a:headEnd type="none" w="med" len="med"/>
            <a:tailEnd type="triangle" w="lg" len="lg"/>
          </a:ln>
        </p:spPr>
      </p:cxnSp>
      <p:cxnSp>
        <p:nvCxnSpPr>
          <p:cNvPr id="97" name="Shape 97"/>
          <p:cNvCxnSpPr/>
          <p:nvPr/>
        </p:nvCxnSpPr>
        <p:spPr>
          <a:xfrm>
            <a:off x="3293534" y="5182647"/>
            <a:ext cx="1221199" cy="0"/>
          </a:xfrm>
          <a:prstGeom prst="straightConnector1">
            <a:avLst/>
          </a:prstGeom>
          <a:noFill/>
          <a:ln w="9525" cap="flat">
            <a:solidFill>
              <a:srgbClr val="4F81BD"/>
            </a:solidFill>
            <a:prstDash val="solid"/>
            <a:miter/>
            <a:headEnd type="none" w="med" len="med"/>
            <a:tailEnd type="triangle" w="lg" len="lg"/>
          </a:ln>
        </p:spPr>
      </p:cxnSp>
      <p:cxnSp>
        <p:nvCxnSpPr>
          <p:cNvPr id="98" name="Shape 98"/>
          <p:cNvCxnSpPr/>
          <p:nvPr/>
        </p:nvCxnSpPr>
        <p:spPr>
          <a:xfrm>
            <a:off x="3289300" y="2379494"/>
            <a:ext cx="243599" cy="0"/>
          </a:xfrm>
          <a:prstGeom prst="straightConnector1">
            <a:avLst/>
          </a:prstGeom>
          <a:noFill/>
          <a:ln w="9525" cap="flat">
            <a:solidFill>
              <a:srgbClr val="4F81BD"/>
            </a:solidFill>
            <a:prstDash val="solid"/>
            <a:miter/>
            <a:headEnd type="none" w="med" len="med"/>
            <a:tailEnd type="triangle" w="lg" len="lg"/>
          </a:ln>
        </p:spPr>
      </p:cxnSp>
      <p:cxnSp>
        <p:nvCxnSpPr>
          <p:cNvPr id="99" name="Shape 99"/>
          <p:cNvCxnSpPr/>
          <p:nvPr/>
        </p:nvCxnSpPr>
        <p:spPr>
          <a:xfrm flipH="1">
            <a:off x="8541599" y="2330937"/>
            <a:ext cx="18464" cy="2858228"/>
          </a:xfrm>
          <a:prstGeom prst="straightConnector1">
            <a:avLst/>
          </a:prstGeom>
          <a:noFill/>
          <a:ln w="9525" cap="flat">
            <a:solidFill>
              <a:srgbClr val="4F81BD"/>
            </a:solidFill>
            <a:prstDash val="solid"/>
            <a:miter/>
            <a:headEnd type="none" w="med" len="med"/>
            <a:tailEnd type="none" w="med" len="med"/>
          </a:ln>
        </p:spPr>
      </p:cxnSp>
      <p:cxnSp>
        <p:nvCxnSpPr>
          <p:cNvPr id="100" name="Shape 100"/>
          <p:cNvCxnSpPr/>
          <p:nvPr/>
        </p:nvCxnSpPr>
        <p:spPr>
          <a:xfrm flipV="1">
            <a:off x="6565900" y="2365727"/>
            <a:ext cx="2028960" cy="15354"/>
          </a:xfrm>
          <a:prstGeom prst="straightConnector1">
            <a:avLst/>
          </a:prstGeom>
          <a:noFill/>
          <a:ln w="9525" cap="flat">
            <a:solidFill>
              <a:srgbClr val="4F81BD"/>
            </a:solidFill>
            <a:prstDash val="solid"/>
            <a:miter/>
            <a:headEnd type="none" w="med" len="med"/>
            <a:tailEnd type="triangle" w="lg" len="lg"/>
          </a:ln>
        </p:spPr>
      </p:cxnSp>
      <p:cxnSp>
        <p:nvCxnSpPr>
          <p:cNvPr id="101" name="Shape 101"/>
          <p:cNvCxnSpPr/>
          <p:nvPr/>
        </p:nvCxnSpPr>
        <p:spPr>
          <a:xfrm>
            <a:off x="7690138" y="5183726"/>
            <a:ext cx="848429" cy="2231"/>
          </a:xfrm>
          <a:prstGeom prst="straightConnector1">
            <a:avLst/>
          </a:prstGeom>
          <a:noFill/>
          <a:ln w="9525" cap="flat">
            <a:solidFill>
              <a:srgbClr val="4F81BD"/>
            </a:solidFill>
            <a:prstDash val="solid"/>
            <a:miter/>
            <a:headEnd type="none" w="med" len="med"/>
            <a:tailEnd type="triangle" w="lg" len="lg"/>
          </a:ln>
        </p:spPr>
      </p:cxnSp>
      <p:sp>
        <p:nvSpPr>
          <p:cNvPr id="102" name="Shape 102"/>
          <p:cNvSpPr/>
          <p:nvPr/>
        </p:nvSpPr>
        <p:spPr>
          <a:xfrm>
            <a:off x="3352800" y="3045535"/>
            <a:ext cx="1727200" cy="1219200"/>
          </a:xfrm>
          <a:prstGeom prst="ellipse">
            <a:avLst/>
          </a:prstGeom>
          <a:noFill/>
          <a:ln w="9525" cap="flat">
            <a:solidFill>
              <a:srgbClr val="4F81BD"/>
            </a:solidFill>
            <a:prstDash val="solid"/>
            <a:miter/>
            <a:headEnd type="none" w="med" len="med"/>
            <a:tailEnd type="none" w="med" len="med"/>
          </a:ln>
        </p:spPr>
        <p:txBody>
          <a:bodyPr lIns="121897" tIns="60932" rIns="121897" bIns="60932" anchor="ctr" anchorCtr="0">
            <a:noAutofit/>
          </a:bodyPr>
          <a:lstStyle/>
          <a:p>
            <a:endParaRPr sz="2400">
              <a:solidFill>
                <a:schemeClr val="dk1"/>
              </a:solidFill>
              <a:latin typeface="Rambla"/>
              <a:ea typeface="Rambla"/>
              <a:cs typeface="Rambla"/>
              <a:sym typeface="Rambla"/>
            </a:endParaRPr>
          </a:p>
        </p:txBody>
      </p:sp>
      <p:sp>
        <p:nvSpPr>
          <p:cNvPr id="103" name="Shape 103"/>
          <p:cNvSpPr txBox="1"/>
          <p:nvPr/>
        </p:nvSpPr>
        <p:spPr>
          <a:xfrm>
            <a:off x="3556001" y="1654076"/>
            <a:ext cx="3962399" cy="307999"/>
          </a:xfrm>
          <a:prstGeom prst="rect">
            <a:avLst/>
          </a:prstGeom>
          <a:noFill/>
          <a:ln>
            <a:noFill/>
          </a:ln>
        </p:spPr>
        <p:txBody>
          <a:bodyPr lIns="121897" tIns="60932" rIns="121897" bIns="60932" anchor="t" anchorCtr="0">
            <a:noAutofit/>
          </a:bodyPr>
          <a:lstStyle/>
          <a:p>
            <a:pPr>
              <a:buClr>
                <a:schemeClr val="dk1"/>
              </a:buClr>
              <a:buSzPct val="25000"/>
            </a:pPr>
            <a:r>
              <a:rPr lang="en" sz="1900" b="1" dirty="0">
                <a:solidFill>
                  <a:schemeClr val="dk1"/>
                </a:solidFill>
              </a:rPr>
              <a:t>Technology Track</a:t>
            </a:r>
          </a:p>
        </p:txBody>
      </p:sp>
      <p:sp>
        <p:nvSpPr>
          <p:cNvPr id="104" name="Shape 104"/>
          <p:cNvSpPr txBox="1"/>
          <p:nvPr/>
        </p:nvSpPr>
        <p:spPr>
          <a:xfrm>
            <a:off x="3759201" y="4257405"/>
            <a:ext cx="3962399" cy="307999"/>
          </a:xfrm>
          <a:prstGeom prst="rect">
            <a:avLst/>
          </a:prstGeom>
          <a:noFill/>
          <a:ln>
            <a:noFill/>
          </a:ln>
        </p:spPr>
        <p:txBody>
          <a:bodyPr lIns="121897" tIns="60932" rIns="121897" bIns="60932" anchor="t" anchorCtr="0">
            <a:noAutofit/>
          </a:bodyPr>
          <a:lstStyle/>
          <a:p>
            <a:pPr>
              <a:buClr>
                <a:schemeClr val="dk1"/>
              </a:buClr>
              <a:buSzPct val="25000"/>
            </a:pPr>
            <a:r>
              <a:rPr lang="en" sz="1900" b="1" dirty="0">
                <a:solidFill>
                  <a:schemeClr val="dk1"/>
                </a:solidFill>
              </a:rPr>
              <a:t>Application Track</a:t>
            </a:r>
          </a:p>
        </p:txBody>
      </p:sp>
      <p:sp>
        <p:nvSpPr>
          <p:cNvPr id="105" name="Shape 105"/>
          <p:cNvSpPr txBox="1"/>
          <p:nvPr/>
        </p:nvSpPr>
        <p:spPr>
          <a:xfrm>
            <a:off x="3657601" y="2702770"/>
            <a:ext cx="3962399" cy="307999"/>
          </a:xfrm>
          <a:prstGeom prst="rect">
            <a:avLst/>
          </a:prstGeom>
          <a:noFill/>
          <a:ln>
            <a:noFill/>
          </a:ln>
        </p:spPr>
        <p:txBody>
          <a:bodyPr lIns="121897" tIns="60932" rIns="121897" bIns="60932" anchor="t" anchorCtr="0">
            <a:noAutofit/>
          </a:bodyPr>
          <a:lstStyle/>
          <a:p>
            <a:pPr>
              <a:buClr>
                <a:schemeClr val="dk1"/>
              </a:buClr>
              <a:buSzPct val="25000"/>
            </a:pPr>
            <a:r>
              <a:rPr lang="en" sz="1900" b="1" dirty="0">
                <a:solidFill>
                  <a:schemeClr val="dk1"/>
                </a:solidFill>
              </a:rPr>
              <a:t>Data Track</a:t>
            </a:r>
          </a:p>
        </p:txBody>
      </p:sp>
      <p:cxnSp>
        <p:nvCxnSpPr>
          <p:cNvPr id="106" name="Shape 106"/>
          <p:cNvCxnSpPr/>
          <p:nvPr/>
        </p:nvCxnSpPr>
        <p:spPr>
          <a:xfrm>
            <a:off x="884803" y="1368964"/>
            <a:ext cx="2000" cy="1680800"/>
          </a:xfrm>
          <a:prstGeom prst="straightConnector1">
            <a:avLst/>
          </a:prstGeom>
          <a:noFill/>
          <a:ln w="19050" cap="flat">
            <a:solidFill>
              <a:srgbClr val="4F81BD"/>
            </a:solidFill>
            <a:prstDash val="solid"/>
            <a:round/>
            <a:headEnd type="none" w="lg" len="lg"/>
            <a:tailEnd type="triangle" w="lg" len="lg"/>
          </a:ln>
        </p:spPr>
      </p:cxnSp>
      <p:cxnSp>
        <p:nvCxnSpPr>
          <p:cNvPr id="107" name="Shape 107"/>
          <p:cNvCxnSpPr/>
          <p:nvPr/>
        </p:nvCxnSpPr>
        <p:spPr>
          <a:xfrm rot="10800000" flipH="1">
            <a:off x="884557" y="1298281"/>
            <a:ext cx="114000" cy="71199"/>
          </a:xfrm>
          <a:prstGeom prst="straightConnector1">
            <a:avLst/>
          </a:prstGeom>
          <a:noFill/>
          <a:ln w="19050" cap="flat">
            <a:solidFill>
              <a:srgbClr val="4F81BD"/>
            </a:solidFill>
            <a:prstDash val="solid"/>
            <a:round/>
            <a:headEnd type="none" w="lg" len="lg"/>
            <a:tailEnd type="none" w="lg" len="lg"/>
          </a:ln>
        </p:spPr>
      </p:cxnSp>
      <p:cxnSp>
        <p:nvCxnSpPr>
          <p:cNvPr id="108" name="Shape 108"/>
          <p:cNvCxnSpPr/>
          <p:nvPr/>
        </p:nvCxnSpPr>
        <p:spPr>
          <a:xfrm>
            <a:off x="11261148" y="1313193"/>
            <a:ext cx="85600" cy="141272"/>
          </a:xfrm>
          <a:prstGeom prst="straightConnector1">
            <a:avLst/>
          </a:prstGeom>
          <a:noFill/>
          <a:ln w="19050" cap="flat">
            <a:solidFill>
              <a:srgbClr val="4F81BD"/>
            </a:solidFill>
            <a:prstDash val="solid"/>
            <a:round/>
            <a:headEnd type="none" w="lg" len="lg"/>
            <a:tailEnd type="none" w="lg" len="lg"/>
          </a:ln>
        </p:spPr>
      </p:cxnSp>
      <p:cxnSp>
        <p:nvCxnSpPr>
          <p:cNvPr id="109" name="Shape 109"/>
          <p:cNvCxnSpPr/>
          <p:nvPr/>
        </p:nvCxnSpPr>
        <p:spPr>
          <a:xfrm>
            <a:off x="998034" y="1298927"/>
            <a:ext cx="10279999" cy="14399"/>
          </a:xfrm>
          <a:prstGeom prst="straightConnector1">
            <a:avLst/>
          </a:prstGeom>
          <a:noFill/>
          <a:ln w="19050" cap="flat">
            <a:solidFill>
              <a:srgbClr val="4F81BD"/>
            </a:solidFill>
            <a:prstDash val="solid"/>
            <a:round/>
            <a:headEnd type="none" w="lg" len="lg"/>
            <a:tailEnd type="none" w="lg" len="lg"/>
          </a:ln>
        </p:spPr>
      </p:cxnSp>
      <p:cxnSp>
        <p:nvCxnSpPr>
          <p:cNvPr id="110" name="Shape 110"/>
          <p:cNvCxnSpPr/>
          <p:nvPr/>
        </p:nvCxnSpPr>
        <p:spPr>
          <a:xfrm flipH="1">
            <a:off x="11326425" y="1454466"/>
            <a:ext cx="16707" cy="1798409"/>
          </a:xfrm>
          <a:prstGeom prst="straightConnector1">
            <a:avLst/>
          </a:prstGeom>
          <a:noFill/>
          <a:ln w="19050" cap="flat">
            <a:solidFill>
              <a:srgbClr val="4F81BD"/>
            </a:solidFill>
            <a:prstDash val="solid"/>
            <a:round/>
            <a:headEnd type="none" w="lg" len="lg"/>
            <a:tailEnd type="triangle" w="lg" len="lg"/>
          </a:ln>
        </p:spPr>
      </p:cxnSp>
      <p:cxnSp>
        <p:nvCxnSpPr>
          <p:cNvPr id="42" name="Shape 106"/>
          <p:cNvCxnSpPr/>
          <p:nvPr/>
        </p:nvCxnSpPr>
        <p:spPr>
          <a:xfrm>
            <a:off x="884557" y="6049623"/>
            <a:ext cx="1045844" cy="0"/>
          </a:xfrm>
          <a:prstGeom prst="straightConnector1">
            <a:avLst/>
          </a:prstGeom>
          <a:noFill/>
          <a:ln w="19050" cap="flat">
            <a:solidFill>
              <a:srgbClr val="4F81BD"/>
            </a:solidFill>
            <a:prstDash val="solid"/>
            <a:round/>
            <a:headEnd type="none" w="lg" len="lg"/>
            <a:tailEnd type="triangle" w="lg" len="lg"/>
          </a:ln>
        </p:spPr>
      </p:cxnSp>
      <p:cxnSp>
        <p:nvCxnSpPr>
          <p:cNvPr id="10" name="Straight Connector 9"/>
          <p:cNvCxnSpPr/>
          <p:nvPr/>
        </p:nvCxnSpPr>
        <p:spPr>
          <a:xfrm>
            <a:off x="884557" y="3783075"/>
            <a:ext cx="2247" cy="2266548"/>
          </a:xfrm>
          <a:prstGeom prst="line">
            <a:avLst/>
          </a:prstGeom>
          <a:ln w="19050" cmpd="sng">
            <a:solidFill>
              <a:srgbClr val="4F81BD"/>
            </a:solidFill>
          </a:ln>
        </p:spPr>
        <p:style>
          <a:lnRef idx="1">
            <a:schemeClr val="dk1"/>
          </a:lnRef>
          <a:fillRef idx="0">
            <a:schemeClr val="dk1"/>
          </a:fillRef>
          <a:effectRef idx="0">
            <a:schemeClr val="dk1"/>
          </a:effectRef>
          <a:fontRef idx="minor">
            <a:schemeClr val="tx1"/>
          </a:fontRef>
        </p:style>
      </p:cxnSp>
      <p:sp>
        <p:nvSpPr>
          <p:cNvPr id="15" name="Title 14"/>
          <p:cNvSpPr>
            <a:spLocks noGrp="1"/>
          </p:cNvSpPr>
          <p:nvPr>
            <p:ph type="title"/>
          </p:nvPr>
        </p:nvSpPr>
        <p:spPr>
          <a:xfrm>
            <a:off x="609600" y="91197"/>
            <a:ext cx="10972800" cy="1143200"/>
          </a:xfrm>
        </p:spPr>
        <p:txBody>
          <a:bodyPr/>
          <a:lstStyle/>
          <a:p>
            <a:pPr algn="ctr"/>
            <a:r>
              <a:rPr lang="en-US" sz="4400" b="0" dirty="0" smtClean="0">
                <a:solidFill>
                  <a:schemeClr val="tx1"/>
                </a:solidFill>
                <a:latin typeface="Candara"/>
                <a:cs typeface="Candara"/>
              </a:rPr>
              <a:t>Business Dimensional Lifecycle</a:t>
            </a:r>
            <a:endParaRPr lang="en-US" sz="4400" b="0" dirty="0">
              <a:solidFill>
                <a:schemeClr val="tx1"/>
              </a:solidFill>
              <a:latin typeface="Candara"/>
              <a:cs typeface="Candara"/>
            </a:endParaRPr>
          </a:p>
        </p:txBody>
      </p:sp>
      <p:sp>
        <p:nvSpPr>
          <p:cNvPr id="2" name="Slide Number Placeholder 1"/>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4</a:t>
            </a:fld>
            <a:endParaRPr lang="en"/>
          </a:p>
        </p:txBody>
      </p:sp>
      <p:sp>
        <p:nvSpPr>
          <p:cNvPr id="3" name="Footer Placeholder 2"/>
          <p:cNvSpPr>
            <a:spLocks noGrp="1"/>
          </p:cNvSpPr>
          <p:nvPr>
            <p:ph type="ftr" sz="quarter" idx="11"/>
          </p:nvPr>
        </p:nvSpPr>
        <p:spPr/>
        <p:txBody>
          <a:body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41510284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347902"/>
            <a:ext cx="10058399" cy="1058952"/>
          </a:xfrm>
        </p:spPr>
        <p:txBody>
          <a:bodyPr/>
          <a:lstStyle/>
          <a:p>
            <a:pPr algn="ctr"/>
            <a:r>
              <a:rPr lang="en-US" sz="4400" dirty="0" smtClean="0">
                <a:latin typeface="Candara"/>
                <a:cs typeface="Candara"/>
              </a:rPr>
              <a:t>High Level Bus Matrix</a:t>
            </a:r>
            <a:endParaRPr lang="en-US" sz="4400" dirty="0">
              <a:latin typeface="Candara"/>
              <a:cs typeface="Candara"/>
            </a:endParaRPr>
          </a:p>
        </p:txBody>
      </p:sp>
      <p:graphicFrame>
        <p:nvGraphicFramePr>
          <p:cNvPr id="4" name="Table 3"/>
          <p:cNvGraphicFramePr>
            <a:graphicFrameLocks noGrp="1"/>
          </p:cNvGraphicFramePr>
          <p:nvPr>
            <p:extLst>
              <p:ext uri="{D42A27DB-BD31-4B8C-83A1-F6EECF244321}">
                <p14:modId xmlns:p14="http://schemas.microsoft.com/office/powerpoint/2010/main" val="428580448"/>
              </p:ext>
            </p:extLst>
          </p:nvPr>
        </p:nvGraphicFramePr>
        <p:xfrm>
          <a:off x="1096963" y="2557074"/>
          <a:ext cx="10058399" cy="2626650"/>
        </p:xfrm>
        <a:graphic>
          <a:graphicData uri="http://schemas.openxmlformats.org/drawingml/2006/table">
            <a:tbl>
              <a:tblPr/>
              <a:tblGrid>
                <a:gridCol w="2425355"/>
                <a:gridCol w="1343920"/>
                <a:gridCol w="850449"/>
                <a:gridCol w="2593345"/>
                <a:gridCol w="986941"/>
                <a:gridCol w="556467"/>
                <a:gridCol w="1301922"/>
              </a:tblGrid>
              <a:tr h="525330">
                <a:tc>
                  <a:txBody>
                    <a:bodyPr/>
                    <a:lstStyle/>
                    <a:p>
                      <a:pPr algn="ctr" fontAlgn="ctr"/>
                      <a:r>
                        <a:rPr lang="en-US" sz="1000" b="1" i="0" u="none" strike="noStrike" dirty="0">
                          <a:solidFill>
                            <a:schemeClr val="tx1"/>
                          </a:solidFill>
                          <a:effectLst/>
                          <a:latin typeface="Candara"/>
                          <a:cs typeface="Candara"/>
                        </a:rPr>
                        <a:t>Business Process</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c>
                  <a:txBody>
                    <a:bodyPr/>
                    <a:lstStyle/>
                    <a:p>
                      <a:pPr algn="ctr" fontAlgn="ctr"/>
                      <a:r>
                        <a:rPr lang="en-US" sz="1000" b="1" i="0" u="none" strike="noStrike" dirty="0">
                          <a:solidFill>
                            <a:srgbClr val="000000"/>
                          </a:solidFill>
                          <a:effectLst/>
                          <a:latin typeface="Candara"/>
                          <a:cs typeface="Candara"/>
                        </a:rPr>
                        <a:t>Time</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c>
                  <a:txBody>
                    <a:bodyPr/>
                    <a:lstStyle/>
                    <a:p>
                      <a:pPr algn="ctr" fontAlgn="ctr"/>
                      <a:r>
                        <a:rPr lang="en-US" sz="1000" b="1" i="0" u="none" strike="noStrike">
                          <a:solidFill>
                            <a:srgbClr val="000000"/>
                          </a:solidFill>
                          <a:effectLst/>
                          <a:latin typeface="Candara"/>
                          <a:cs typeface="Candara"/>
                        </a:rPr>
                        <a:t>Station</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c>
                  <a:txBody>
                    <a:bodyPr/>
                    <a:lstStyle/>
                    <a:p>
                      <a:pPr algn="ctr" fontAlgn="ctr"/>
                      <a:r>
                        <a:rPr lang="en-US" sz="1000" b="1" i="0" u="none" strike="noStrike">
                          <a:solidFill>
                            <a:srgbClr val="000000"/>
                          </a:solidFill>
                          <a:effectLst/>
                          <a:latin typeface="Candara"/>
                          <a:cs typeface="Candara"/>
                        </a:rPr>
                        <a:t>User_Details</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c>
                  <a:txBody>
                    <a:bodyPr/>
                    <a:lstStyle/>
                    <a:p>
                      <a:pPr algn="ctr" fontAlgn="ctr"/>
                      <a:r>
                        <a:rPr lang="en-US" sz="1000" b="1" i="0" u="none" strike="noStrike">
                          <a:solidFill>
                            <a:srgbClr val="000000"/>
                          </a:solidFill>
                          <a:effectLst/>
                          <a:latin typeface="Candara"/>
                          <a:cs typeface="Candara"/>
                        </a:rPr>
                        <a:t>Bicycle</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c>
                  <a:txBody>
                    <a:bodyPr/>
                    <a:lstStyle/>
                    <a:p>
                      <a:pPr algn="ctr" fontAlgn="ctr"/>
                      <a:r>
                        <a:rPr lang="en-US" sz="1000" b="1" i="0" u="none" strike="noStrike">
                          <a:solidFill>
                            <a:srgbClr val="000000"/>
                          </a:solidFill>
                          <a:effectLst/>
                          <a:latin typeface="Candara"/>
                          <a:cs typeface="Candara"/>
                        </a:rPr>
                        <a:t>Rental</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c>
                  <a:txBody>
                    <a:bodyPr/>
                    <a:lstStyle/>
                    <a:p>
                      <a:pPr algn="ctr" fontAlgn="ctr"/>
                      <a:r>
                        <a:rPr lang="en-US" sz="1000" b="1" i="0" u="none" strike="noStrike" dirty="0">
                          <a:solidFill>
                            <a:srgbClr val="000000"/>
                          </a:solidFill>
                          <a:effectLst/>
                          <a:latin typeface="Candara"/>
                          <a:cs typeface="Candara"/>
                        </a:rPr>
                        <a:t>Employee</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r>
              <a:tr h="525330">
                <a:tc>
                  <a:txBody>
                    <a:bodyPr/>
                    <a:lstStyle/>
                    <a:p>
                      <a:pPr algn="ctr" fontAlgn="ctr"/>
                      <a:r>
                        <a:rPr lang="en-US" sz="1000" b="1" i="0" u="none" strike="noStrike" dirty="0">
                          <a:solidFill>
                            <a:schemeClr val="tx1"/>
                          </a:solidFill>
                          <a:effectLst/>
                          <a:latin typeface="Candara"/>
                          <a:cs typeface="Candara"/>
                        </a:rPr>
                        <a:t>On-Line Sales </a:t>
                      </a:r>
                      <a:r>
                        <a:rPr lang="en-US" sz="1000" b="1" i="0" u="none" strike="noStrike" dirty="0" smtClean="0">
                          <a:solidFill>
                            <a:schemeClr val="tx1"/>
                          </a:solidFill>
                          <a:effectLst/>
                          <a:latin typeface="Candara"/>
                          <a:cs typeface="Candara"/>
                        </a:rPr>
                        <a:t>Transactions</a:t>
                      </a:r>
                      <a:endParaRPr lang="en-US" sz="1000" b="1" i="0" u="none" strike="noStrike" dirty="0">
                        <a:solidFill>
                          <a:schemeClr val="tx1"/>
                        </a:solidFill>
                        <a:effectLst/>
                        <a:latin typeface="Candara"/>
                        <a:cs typeface="Candara"/>
                      </a:endParaRP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chemeClr val="bg2">
                        <a:lumMod val="60000"/>
                        <a:lumOff val="40000"/>
                      </a:schemeClr>
                    </a:solidFill>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dirty="0">
                          <a:solidFill>
                            <a:srgbClr val="000000"/>
                          </a:solidFill>
                          <a:effectLst/>
                          <a:latin typeface="Candara"/>
                          <a:cs typeface="Candara"/>
                        </a:rPr>
                        <a:t> </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525330">
                <a:tc>
                  <a:txBody>
                    <a:bodyPr/>
                    <a:lstStyle/>
                    <a:p>
                      <a:pPr algn="ctr" fontAlgn="ctr"/>
                      <a:r>
                        <a:rPr lang="en-US" sz="1000" b="1" i="0" u="none" strike="noStrike" dirty="0">
                          <a:solidFill>
                            <a:schemeClr val="tx1"/>
                          </a:solidFill>
                          <a:effectLst/>
                          <a:latin typeface="Candara"/>
                          <a:cs typeface="Candara"/>
                        </a:rPr>
                        <a:t>Sales </a:t>
                      </a:r>
                      <a:r>
                        <a:rPr lang="en-US" sz="1000" b="1" i="0" u="none" strike="noStrike" dirty="0" smtClean="0">
                          <a:solidFill>
                            <a:schemeClr val="tx1"/>
                          </a:solidFill>
                          <a:effectLst/>
                          <a:latin typeface="Candara"/>
                          <a:cs typeface="Candara"/>
                        </a:rPr>
                        <a:t>Transactions </a:t>
                      </a:r>
                      <a:r>
                        <a:rPr lang="en-US" sz="1000" b="1" i="0" u="none" strike="noStrike" dirty="0">
                          <a:solidFill>
                            <a:schemeClr val="tx1"/>
                          </a:solidFill>
                          <a:effectLst/>
                          <a:latin typeface="Candara"/>
                          <a:cs typeface="Candara"/>
                        </a:rPr>
                        <a:t>at the bike docking station</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chemeClr val="bg2">
                        <a:lumMod val="60000"/>
                        <a:lumOff val="40000"/>
                      </a:schemeClr>
                    </a:solidFill>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dirty="0">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525330">
                <a:tc>
                  <a:txBody>
                    <a:bodyPr/>
                    <a:lstStyle/>
                    <a:p>
                      <a:pPr algn="ctr" fontAlgn="ctr"/>
                      <a:r>
                        <a:rPr lang="en-US" sz="1000" b="1" i="0" u="none" strike="noStrike" dirty="0">
                          <a:solidFill>
                            <a:schemeClr val="tx1"/>
                          </a:solidFill>
                          <a:effectLst/>
                          <a:latin typeface="Candara"/>
                          <a:cs typeface="Candara"/>
                        </a:rPr>
                        <a:t>Vendor Sales </a:t>
                      </a:r>
                      <a:r>
                        <a:rPr lang="en-US" sz="1000" b="1" i="0" u="none" strike="noStrike" dirty="0" smtClean="0">
                          <a:solidFill>
                            <a:schemeClr val="tx1"/>
                          </a:solidFill>
                          <a:effectLst/>
                          <a:latin typeface="Candara"/>
                          <a:cs typeface="Candara"/>
                        </a:rPr>
                        <a:t>Transaction</a:t>
                      </a:r>
                      <a:endParaRPr lang="en-US" sz="1000" b="1" i="0" u="none" strike="noStrike" dirty="0">
                        <a:solidFill>
                          <a:schemeClr val="tx1"/>
                        </a:solidFill>
                        <a:effectLst/>
                        <a:latin typeface="Candara"/>
                        <a:cs typeface="Candara"/>
                      </a:endParaRP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chemeClr val="bg2">
                        <a:lumMod val="60000"/>
                        <a:lumOff val="40000"/>
                      </a:schemeClr>
                    </a:solidFill>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dirty="0">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dirty="0">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 </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 </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525330">
                <a:tc>
                  <a:txBody>
                    <a:bodyPr/>
                    <a:lstStyle/>
                    <a:p>
                      <a:pPr algn="ctr" fontAlgn="ctr"/>
                      <a:r>
                        <a:rPr lang="en-US" sz="1000" b="1" i="0" u="none" strike="noStrike" dirty="0">
                          <a:solidFill>
                            <a:schemeClr val="tx1"/>
                          </a:solidFill>
                          <a:effectLst/>
                          <a:latin typeface="Candara"/>
                          <a:cs typeface="Candara"/>
                        </a:rPr>
                        <a:t>Return Policy</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chemeClr val="bg2">
                        <a:lumMod val="60000"/>
                        <a:lumOff val="40000"/>
                      </a:schemeClr>
                    </a:solidFill>
                  </a:tcPr>
                </a:tc>
                <a:tc>
                  <a:txBody>
                    <a:bodyPr/>
                    <a:lstStyle/>
                    <a:p>
                      <a:pPr algn="ctr" fontAlgn="ctr"/>
                      <a:r>
                        <a:rPr lang="en-US" sz="1000" b="0" i="0" u="none" strike="noStrike" dirty="0">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dirty="0">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dirty="0">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 </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dirty="0">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bl>
          </a:graphicData>
        </a:graphic>
      </p:graphicFrame>
      <p:sp>
        <p:nvSpPr>
          <p:cNvPr id="3" name="Slide Number Placeholder 2"/>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5</a:t>
            </a:fld>
            <a:endParaRPr lang="en"/>
          </a:p>
        </p:txBody>
      </p:sp>
      <p:sp>
        <p:nvSpPr>
          <p:cNvPr id="5" name="Footer Placeholder 4"/>
          <p:cNvSpPr>
            <a:spLocks noGrp="1"/>
          </p:cNvSpPr>
          <p:nvPr>
            <p:ph type="ftr" sz="quarter" idx="11"/>
          </p:nvPr>
        </p:nvSpPr>
        <p:spPr/>
        <p:txBody>
          <a:body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22526684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347901"/>
            <a:ext cx="10058399" cy="1058952"/>
          </a:xfrm>
        </p:spPr>
        <p:txBody>
          <a:bodyPr/>
          <a:lstStyle/>
          <a:p>
            <a:pPr algn="ctr"/>
            <a:r>
              <a:rPr lang="en-US" sz="4400" dirty="0" smtClean="0">
                <a:latin typeface="Candara"/>
                <a:cs typeface="Candara"/>
              </a:rPr>
              <a:t>Opportunity Matrix</a:t>
            </a:r>
            <a:endParaRPr lang="en-US" sz="4400" dirty="0">
              <a:latin typeface="Candara"/>
              <a:cs typeface="Candara"/>
            </a:endParaRPr>
          </a:p>
        </p:txBody>
      </p:sp>
      <p:graphicFrame>
        <p:nvGraphicFramePr>
          <p:cNvPr id="4" name="Table 3"/>
          <p:cNvGraphicFramePr>
            <a:graphicFrameLocks noGrp="1"/>
          </p:cNvGraphicFramePr>
          <p:nvPr>
            <p:extLst>
              <p:ext uri="{D42A27DB-BD31-4B8C-83A1-F6EECF244321}">
                <p14:modId xmlns:p14="http://schemas.microsoft.com/office/powerpoint/2010/main" val="3790558910"/>
              </p:ext>
            </p:extLst>
          </p:nvPr>
        </p:nvGraphicFramePr>
        <p:xfrm>
          <a:off x="1079565" y="2417911"/>
          <a:ext cx="10058399" cy="2609262"/>
        </p:xfrm>
        <a:graphic>
          <a:graphicData uri="http://schemas.openxmlformats.org/drawingml/2006/table">
            <a:tbl>
              <a:tblPr/>
              <a:tblGrid>
                <a:gridCol w="2425355"/>
                <a:gridCol w="1343920"/>
                <a:gridCol w="850449"/>
                <a:gridCol w="2593345"/>
                <a:gridCol w="986941"/>
                <a:gridCol w="556467"/>
                <a:gridCol w="1301922"/>
              </a:tblGrid>
              <a:tr h="434877">
                <a:tc>
                  <a:txBody>
                    <a:bodyPr/>
                    <a:lstStyle/>
                    <a:p>
                      <a:pPr algn="ctr" fontAlgn="ctr"/>
                      <a:r>
                        <a:rPr lang="en-US" sz="1000" b="1" i="0" u="none" strike="noStrike" dirty="0">
                          <a:solidFill>
                            <a:srgbClr val="000000"/>
                          </a:solidFill>
                          <a:effectLst/>
                          <a:latin typeface="Candara"/>
                          <a:cs typeface="Candara"/>
                        </a:rPr>
                        <a:t>Business Process</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c>
                  <a:txBody>
                    <a:bodyPr/>
                    <a:lstStyle/>
                    <a:p>
                      <a:pPr algn="ctr" fontAlgn="ctr"/>
                      <a:r>
                        <a:rPr lang="en-US" sz="1000" b="1" i="0" u="none" strike="noStrike" dirty="0">
                          <a:solidFill>
                            <a:srgbClr val="000000"/>
                          </a:solidFill>
                          <a:effectLst/>
                          <a:latin typeface="Candara"/>
                          <a:cs typeface="Candara"/>
                        </a:rPr>
                        <a:t>Customer Services </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c>
                  <a:txBody>
                    <a:bodyPr/>
                    <a:lstStyle/>
                    <a:p>
                      <a:pPr algn="ctr" fontAlgn="ctr"/>
                      <a:r>
                        <a:rPr lang="en-US" sz="1000" b="1" i="0" u="none" strike="noStrike" dirty="0">
                          <a:solidFill>
                            <a:srgbClr val="000000"/>
                          </a:solidFill>
                          <a:effectLst/>
                          <a:latin typeface="Candara"/>
                          <a:cs typeface="Candara"/>
                        </a:rPr>
                        <a:t>Finance</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c>
                  <a:txBody>
                    <a:bodyPr/>
                    <a:lstStyle/>
                    <a:p>
                      <a:pPr algn="ctr" fontAlgn="ctr"/>
                      <a:r>
                        <a:rPr lang="en-US" sz="1000" b="1" i="0" u="none" strike="noStrike" dirty="0">
                          <a:solidFill>
                            <a:srgbClr val="000000"/>
                          </a:solidFill>
                          <a:effectLst/>
                          <a:latin typeface="Candara"/>
                          <a:cs typeface="Candara"/>
                        </a:rPr>
                        <a:t>Operations</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c>
                  <a:txBody>
                    <a:bodyPr/>
                    <a:lstStyle/>
                    <a:p>
                      <a:pPr algn="ctr" fontAlgn="ctr"/>
                      <a:r>
                        <a:rPr lang="en-US" sz="1000" b="1" i="0" u="none" strike="noStrike" dirty="0">
                          <a:solidFill>
                            <a:srgbClr val="000000"/>
                          </a:solidFill>
                          <a:effectLst/>
                          <a:latin typeface="Candara"/>
                          <a:cs typeface="Candara"/>
                        </a:rPr>
                        <a:t>Marketing</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c>
                  <a:txBody>
                    <a:bodyPr/>
                    <a:lstStyle/>
                    <a:p>
                      <a:pPr algn="ctr" fontAlgn="ctr"/>
                      <a:r>
                        <a:rPr lang="en-US" sz="1000" b="1" i="0" u="none" strike="noStrike" dirty="0">
                          <a:solidFill>
                            <a:srgbClr val="000000"/>
                          </a:solidFill>
                          <a:effectLst/>
                          <a:latin typeface="Candara"/>
                          <a:cs typeface="Candara"/>
                        </a:rPr>
                        <a:t>Logistics </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c>
                  <a:txBody>
                    <a:bodyPr/>
                    <a:lstStyle/>
                    <a:p>
                      <a:pPr algn="ctr" fontAlgn="ctr"/>
                      <a:r>
                        <a:rPr lang="en-US" sz="1000" b="1" i="0" u="none" strike="noStrike" dirty="0" smtClean="0">
                          <a:solidFill>
                            <a:srgbClr val="000000"/>
                          </a:solidFill>
                          <a:effectLst/>
                          <a:latin typeface="Candara"/>
                          <a:cs typeface="Candara"/>
                        </a:rPr>
                        <a:t>Strategy </a:t>
                      </a:r>
                      <a:r>
                        <a:rPr lang="en-US" sz="1000" b="1" i="0" u="none" strike="noStrike" dirty="0">
                          <a:solidFill>
                            <a:srgbClr val="000000"/>
                          </a:solidFill>
                          <a:effectLst/>
                          <a:latin typeface="Candara"/>
                          <a:cs typeface="Candara"/>
                        </a:rPr>
                        <a:t>Management</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r>
              <a:tr h="434877">
                <a:tc>
                  <a:txBody>
                    <a:bodyPr/>
                    <a:lstStyle/>
                    <a:p>
                      <a:pPr algn="ctr" fontAlgn="ctr"/>
                      <a:r>
                        <a:rPr lang="en-US" sz="1000" b="1" i="0" u="none" strike="noStrike" dirty="0">
                          <a:solidFill>
                            <a:srgbClr val="000000"/>
                          </a:solidFill>
                          <a:effectLst/>
                          <a:latin typeface="Candara"/>
                          <a:cs typeface="Candara"/>
                        </a:rPr>
                        <a:t>On-Line Sales </a:t>
                      </a:r>
                      <a:r>
                        <a:rPr lang="en-US" sz="1000" b="1" i="0" u="none" strike="noStrike" dirty="0" smtClean="0">
                          <a:solidFill>
                            <a:srgbClr val="000000"/>
                          </a:solidFill>
                          <a:effectLst/>
                          <a:latin typeface="Candara"/>
                          <a:cs typeface="Candara"/>
                        </a:rPr>
                        <a:t>Transactions</a:t>
                      </a:r>
                      <a:endParaRPr lang="en-US" sz="1000" b="1" i="0" u="none" strike="noStrike" dirty="0">
                        <a:solidFill>
                          <a:srgbClr val="000000"/>
                        </a:solidFill>
                        <a:effectLst/>
                        <a:latin typeface="Candara"/>
                        <a:cs typeface="Candara"/>
                      </a:endParaRP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chemeClr val="bg2">
                        <a:lumMod val="60000"/>
                        <a:lumOff val="40000"/>
                      </a:schemeClr>
                    </a:solidFill>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dirty="0">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434877">
                <a:tc>
                  <a:txBody>
                    <a:bodyPr/>
                    <a:lstStyle/>
                    <a:p>
                      <a:pPr algn="ctr" fontAlgn="ctr"/>
                      <a:r>
                        <a:rPr lang="en-US" sz="1000" b="1" i="0" u="none" strike="noStrike">
                          <a:solidFill>
                            <a:srgbClr val="000000"/>
                          </a:solidFill>
                          <a:effectLst/>
                          <a:latin typeface="Candara"/>
                          <a:cs typeface="Candara"/>
                        </a:rPr>
                        <a:t>Sales Transcations at the bike docking station</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chemeClr val="bg2">
                        <a:lumMod val="60000"/>
                        <a:lumOff val="40000"/>
                      </a:schemeClr>
                    </a:solidFill>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dirty="0">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434877">
                <a:tc>
                  <a:txBody>
                    <a:bodyPr/>
                    <a:lstStyle/>
                    <a:p>
                      <a:pPr algn="ctr" fontAlgn="ctr"/>
                      <a:r>
                        <a:rPr lang="en-US" sz="1000" b="1" i="0" u="none" strike="noStrike" dirty="0">
                          <a:solidFill>
                            <a:srgbClr val="000000"/>
                          </a:solidFill>
                          <a:effectLst/>
                          <a:latin typeface="Candara"/>
                          <a:cs typeface="Candara"/>
                        </a:rPr>
                        <a:t>Vendor Sales </a:t>
                      </a:r>
                      <a:r>
                        <a:rPr lang="en-US" sz="1000" b="1" i="0" u="none" strike="noStrike" dirty="0" smtClean="0">
                          <a:solidFill>
                            <a:srgbClr val="000000"/>
                          </a:solidFill>
                          <a:effectLst/>
                          <a:latin typeface="Candara"/>
                          <a:cs typeface="Candara"/>
                        </a:rPr>
                        <a:t>Transaction</a:t>
                      </a:r>
                      <a:endParaRPr lang="en-US" sz="1000" b="1" i="0" u="none" strike="noStrike" dirty="0">
                        <a:solidFill>
                          <a:srgbClr val="000000"/>
                        </a:solidFill>
                        <a:effectLst/>
                        <a:latin typeface="Candara"/>
                        <a:cs typeface="Candara"/>
                      </a:endParaRP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chemeClr val="bg2">
                        <a:lumMod val="60000"/>
                        <a:lumOff val="40000"/>
                      </a:schemeClr>
                    </a:solidFill>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 </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 </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434877">
                <a:tc>
                  <a:txBody>
                    <a:bodyPr/>
                    <a:lstStyle/>
                    <a:p>
                      <a:pPr algn="ctr" fontAlgn="ctr"/>
                      <a:r>
                        <a:rPr lang="en-US" sz="1000" b="1" i="0" u="none" strike="noStrike">
                          <a:solidFill>
                            <a:srgbClr val="000000"/>
                          </a:solidFill>
                          <a:effectLst/>
                          <a:latin typeface="Candara"/>
                          <a:cs typeface="Candara"/>
                        </a:rPr>
                        <a:t>Trip processing</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chemeClr val="bg2">
                        <a:lumMod val="60000"/>
                        <a:lumOff val="40000"/>
                      </a:schemeClr>
                    </a:solidFill>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 </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 </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 </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dirty="0">
                          <a:solidFill>
                            <a:srgbClr val="000000"/>
                          </a:solidFill>
                          <a:effectLst/>
                          <a:latin typeface="Candara"/>
                          <a:cs typeface="Candara"/>
                        </a:rPr>
                        <a:t> </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434877">
                <a:tc>
                  <a:txBody>
                    <a:bodyPr/>
                    <a:lstStyle/>
                    <a:p>
                      <a:pPr algn="ctr" fontAlgn="ctr"/>
                      <a:r>
                        <a:rPr lang="en-US" sz="1000" b="1" i="0" u="none" strike="noStrike" dirty="0">
                          <a:solidFill>
                            <a:srgbClr val="000000"/>
                          </a:solidFill>
                          <a:effectLst/>
                          <a:latin typeface="Candara"/>
                          <a:cs typeface="Candara"/>
                        </a:rPr>
                        <a:t>Return Process</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chemeClr val="bg2">
                        <a:lumMod val="60000"/>
                        <a:lumOff val="40000"/>
                      </a:schemeClr>
                    </a:solidFill>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 </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 </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a:solidFill>
                            <a:srgbClr val="000000"/>
                          </a:solidFill>
                          <a:effectLst/>
                          <a:latin typeface="Candara"/>
                          <a:cs typeface="Candara"/>
                        </a:rPr>
                        <a:t>x</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1000" b="0" i="0" u="none" strike="noStrike" dirty="0">
                          <a:solidFill>
                            <a:srgbClr val="000000"/>
                          </a:solidFill>
                          <a:effectLst/>
                          <a:latin typeface="Candara"/>
                          <a:cs typeface="Candara"/>
                        </a:rPr>
                        <a:t> </a:t>
                      </a:r>
                    </a:p>
                  </a:txBody>
                  <a:tcPr marL="10499" marR="10499" marT="104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bl>
          </a:graphicData>
        </a:graphic>
      </p:graphicFrame>
      <p:sp>
        <p:nvSpPr>
          <p:cNvPr id="3" name="Slide Number Placeholder 2"/>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6</a:t>
            </a:fld>
            <a:endParaRPr lang="en"/>
          </a:p>
        </p:txBody>
      </p:sp>
      <p:sp>
        <p:nvSpPr>
          <p:cNvPr id="5" name="Footer Placeholder 4"/>
          <p:cNvSpPr>
            <a:spLocks noGrp="1"/>
          </p:cNvSpPr>
          <p:nvPr>
            <p:ph type="ftr" sz="quarter" idx="11"/>
          </p:nvPr>
        </p:nvSpPr>
        <p:spPr/>
        <p:txBody>
          <a:body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95960937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313112"/>
            <a:ext cx="10058399" cy="1058952"/>
          </a:xfrm>
        </p:spPr>
        <p:txBody>
          <a:bodyPr/>
          <a:lstStyle/>
          <a:p>
            <a:pPr algn="ctr"/>
            <a:r>
              <a:rPr lang="en-US" sz="4400" dirty="0" smtClean="0">
                <a:latin typeface="Candara"/>
                <a:cs typeface="Candara"/>
              </a:rPr>
              <a:t>Prioritization Grid</a:t>
            </a:r>
            <a:endParaRPr lang="en-US" sz="4400" dirty="0">
              <a:latin typeface="Candara"/>
              <a:cs typeface="Candara"/>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424335961"/>
              </p:ext>
            </p:extLst>
          </p:nvPr>
        </p:nvGraphicFramePr>
        <p:xfrm>
          <a:off x="2366963" y="1800158"/>
          <a:ext cx="7515225" cy="4508500"/>
        </p:xfrm>
        <a:graphic>
          <a:graphicData uri="http://schemas.openxmlformats.org/presentationml/2006/ole">
            <mc:AlternateContent xmlns:mc="http://schemas.openxmlformats.org/markup-compatibility/2006">
              <mc:Choice xmlns:v="urn:schemas-microsoft-com:vml" Requires="v">
                <p:oleObj spid="_x0000_s2205" name="Document" r:id="rId3" imgW="6413500" imgH="4508500" progId="Word.Document.12">
                  <p:embed/>
                </p:oleObj>
              </mc:Choice>
              <mc:Fallback>
                <p:oleObj name="Document" r:id="rId3" imgW="6413500" imgH="4508500" progId="Word.Document.12">
                  <p:embed/>
                  <p:pic>
                    <p:nvPicPr>
                      <p:cNvPr id="0" name=""/>
                      <p:cNvPicPr/>
                      <p:nvPr/>
                    </p:nvPicPr>
                    <p:blipFill>
                      <a:blip r:embed="rId4"/>
                      <a:stretch>
                        <a:fillRect/>
                      </a:stretch>
                    </p:blipFill>
                    <p:spPr>
                      <a:xfrm>
                        <a:off x="2366963" y="1800158"/>
                        <a:ext cx="7515225" cy="4508500"/>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7</a:t>
            </a:fld>
            <a:endParaRPr lang="en"/>
          </a:p>
        </p:txBody>
      </p:sp>
      <p:sp>
        <p:nvSpPr>
          <p:cNvPr id="5" name="Footer Placeholder 4"/>
          <p:cNvSpPr>
            <a:spLocks noGrp="1"/>
          </p:cNvSpPr>
          <p:nvPr>
            <p:ph type="ftr" sz="quarter" idx="11"/>
          </p:nvPr>
        </p:nvSpPr>
        <p:spPr/>
        <p:txBody>
          <a:body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141637416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417482"/>
            <a:ext cx="10058399" cy="1058952"/>
          </a:xfrm>
        </p:spPr>
        <p:txBody>
          <a:bodyPr/>
          <a:lstStyle/>
          <a:p>
            <a:pPr algn="ctr"/>
            <a:r>
              <a:rPr lang="en-US" sz="4400" dirty="0" smtClean="0">
                <a:latin typeface="Candara"/>
                <a:cs typeface="Candara"/>
              </a:rPr>
              <a:t>Detailed Bus Matrix</a:t>
            </a:r>
            <a:endParaRPr lang="en-US" sz="4400" dirty="0">
              <a:latin typeface="Candara"/>
              <a:cs typeface="Candara"/>
            </a:endParaRPr>
          </a:p>
        </p:txBody>
      </p:sp>
      <p:graphicFrame>
        <p:nvGraphicFramePr>
          <p:cNvPr id="5" name="Table 4"/>
          <p:cNvGraphicFramePr>
            <a:graphicFrameLocks noGrp="1"/>
          </p:cNvGraphicFramePr>
          <p:nvPr>
            <p:extLst>
              <p:ext uri="{D42A27DB-BD31-4B8C-83A1-F6EECF244321}">
                <p14:modId xmlns:p14="http://schemas.microsoft.com/office/powerpoint/2010/main" val="1202258582"/>
              </p:ext>
            </p:extLst>
          </p:nvPr>
        </p:nvGraphicFramePr>
        <p:xfrm>
          <a:off x="1128166" y="1879224"/>
          <a:ext cx="10058399" cy="4359030"/>
        </p:xfrm>
        <a:graphic>
          <a:graphicData uri="http://schemas.openxmlformats.org/drawingml/2006/table">
            <a:tbl>
              <a:tblPr/>
              <a:tblGrid>
                <a:gridCol w="1730075"/>
                <a:gridCol w="958656"/>
                <a:gridCol w="1849907"/>
                <a:gridCol w="1849907"/>
                <a:gridCol w="704013"/>
                <a:gridCol w="396943"/>
                <a:gridCol w="928698"/>
                <a:gridCol w="561712"/>
                <a:gridCol w="591670"/>
                <a:gridCol w="486818"/>
              </a:tblGrid>
              <a:tr h="226136">
                <a:tc>
                  <a:txBody>
                    <a:bodyPr/>
                    <a:lstStyle/>
                    <a:p>
                      <a:pPr algn="ctr" fontAlgn="ctr"/>
                      <a:r>
                        <a:rPr lang="en-US" sz="850" b="1" i="0" u="none" strike="noStrike" dirty="0">
                          <a:solidFill>
                            <a:srgbClr val="000000"/>
                          </a:solidFill>
                          <a:effectLst/>
                          <a:latin typeface="Candara"/>
                          <a:cs typeface="Candara"/>
                        </a:rPr>
                        <a:t>Business Process</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c>
                  <a:txBody>
                    <a:bodyPr/>
                    <a:lstStyle/>
                    <a:p>
                      <a:pPr algn="ctr" fontAlgn="b"/>
                      <a:r>
                        <a:rPr lang="en-US" sz="850" b="1" i="0" u="none" strike="noStrike" dirty="0">
                          <a:solidFill>
                            <a:srgbClr val="000000"/>
                          </a:solidFill>
                          <a:effectLst/>
                          <a:latin typeface="Candara"/>
                          <a:cs typeface="Candara"/>
                        </a:rPr>
                        <a:t>Fact Tables</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c>
                  <a:txBody>
                    <a:bodyPr/>
                    <a:lstStyle/>
                    <a:p>
                      <a:pPr algn="ctr" fontAlgn="b"/>
                      <a:r>
                        <a:rPr lang="en-US" sz="850" b="1" i="0" u="none" strike="noStrike" dirty="0" smtClean="0">
                          <a:solidFill>
                            <a:srgbClr val="000000"/>
                          </a:solidFill>
                          <a:effectLst/>
                          <a:latin typeface="Candara"/>
                          <a:cs typeface="Candara"/>
                        </a:rPr>
                        <a:t>Granularity</a:t>
                      </a:r>
                      <a:endParaRPr lang="en-US" sz="850" b="1" i="0" u="none" strike="noStrike" dirty="0">
                        <a:solidFill>
                          <a:srgbClr val="000000"/>
                        </a:solidFill>
                        <a:effectLst/>
                        <a:latin typeface="Candara"/>
                        <a:cs typeface="Candara"/>
                      </a:endParaRP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c>
                  <a:txBody>
                    <a:bodyPr/>
                    <a:lstStyle/>
                    <a:p>
                      <a:pPr algn="ctr" fontAlgn="b"/>
                      <a:r>
                        <a:rPr lang="en-US" sz="850" b="1" i="0" u="none" strike="noStrike" dirty="0">
                          <a:solidFill>
                            <a:srgbClr val="000000"/>
                          </a:solidFill>
                          <a:effectLst/>
                          <a:latin typeface="Candara"/>
                          <a:cs typeface="Candara"/>
                        </a:rPr>
                        <a:t>Fact</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c>
                  <a:txBody>
                    <a:bodyPr/>
                    <a:lstStyle/>
                    <a:p>
                      <a:pPr algn="ctr" fontAlgn="b"/>
                      <a:r>
                        <a:rPr lang="en-US" sz="850" b="1" i="0" u="none" strike="noStrike">
                          <a:solidFill>
                            <a:srgbClr val="000000"/>
                          </a:solidFill>
                          <a:effectLst/>
                          <a:latin typeface="Candara"/>
                          <a:cs typeface="Candara"/>
                        </a:rPr>
                        <a:t>Time</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c>
                  <a:txBody>
                    <a:bodyPr/>
                    <a:lstStyle/>
                    <a:p>
                      <a:pPr algn="ctr" fontAlgn="b"/>
                      <a:r>
                        <a:rPr lang="en-US" sz="850" b="1" i="0" u="none" strike="noStrike" dirty="0">
                          <a:solidFill>
                            <a:srgbClr val="000000"/>
                          </a:solidFill>
                          <a:effectLst/>
                          <a:latin typeface="Candara"/>
                          <a:cs typeface="Candara"/>
                        </a:rPr>
                        <a:t>Station</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c>
                  <a:txBody>
                    <a:bodyPr/>
                    <a:lstStyle/>
                    <a:p>
                      <a:pPr algn="ctr" fontAlgn="b"/>
                      <a:r>
                        <a:rPr lang="en-US" sz="850" b="1" i="0" u="none" strike="noStrike" dirty="0" smtClean="0">
                          <a:solidFill>
                            <a:srgbClr val="000000"/>
                          </a:solidFill>
                          <a:effectLst/>
                          <a:latin typeface="Candara"/>
                          <a:cs typeface="Candara"/>
                        </a:rPr>
                        <a:t>User Details</a:t>
                      </a:r>
                      <a:endParaRPr lang="en-US" sz="850" b="1" i="0" u="none" strike="noStrike" dirty="0">
                        <a:solidFill>
                          <a:srgbClr val="000000"/>
                        </a:solidFill>
                        <a:effectLst/>
                        <a:latin typeface="Candara"/>
                        <a:cs typeface="Candara"/>
                      </a:endParaRP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c>
                  <a:txBody>
                    <a:bodyPr/>
                    <a:lstStyle/>
                    <a:p>
                      <a:pPr algn="ctr" fontAlgn="b"/>
                      <a:r>
                        <a:rPr lang="en-US" sz="850" b="1" i="0" u="none" strike="noStrike" dirty="0">
                          <a:solidFill>
                            <a:srgbClr val="000000"/>
                          </a:solidFill>
                          <a:effectLst/>
                          <a:latin typeface="Candara"/>
                          <a:cs typeface="Candara"/>
                        </a:rPr>
                        <a:t>Bicycle</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c>
                  <a:txBody>
                    <a:bodyPr/>
                    <a:lstStyle/>
                    <a:p>
                      <a:pPr algn="ctr" fontAlgn="b"/>
                      <a:r>
                        <a:rPr lang="en-US" sz="850" b="1" i="0" u="none" strike="noStrike" dirty="0">
                          <a:solidFill>
                            <a:srgbClr val="000000"/>
                          </a:solidFill>
                          <a:effectLst/>
                          <a:latin typeface="Candara"/>
                          <a:cs typeface="Candara"/>
                        </a:rPr>
                        <a:t>Rental</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c>
                  <a:txBody>
                    <a:bodyPr/>
                    <a:lstStyle/>
                    <a:p>
                      <a:pPr algn="ctr" fontAlgn="b"/>
                      <a:r>
                        <a:rPr lang="en-US" sz="850" b="1" i="0" u="none" strike="noStrike" dirty="0">
                          <a:solidFill>
                            <a:srgbClr val="000000"/>
                          </a:solidFill>
                          <a:effectLst/>
                          <a:latin typeface="Candara"/>
                          <a:cs typeface="Candara"/>
                        </a:rPr>
                        <a:t>Employee</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rgbClr val="FFC000"/>
                    </a:solidFill>
                  </a:tcPr>
                </a:tc>
              </a:tr>
              <a:tr h="123914">
                <a:tc rowSpan="4">
                  <a:txBody>
                    <a:bodyPr/>
                    <a:lstStyle/>
                    <a:p>
                      <a:pPr algn="ctr" fontAlgn="ctr"/>
                      <a:r>
                        <a:rPr lang="en-US" sz="850" b="1" i="0" u="none" strike="noStrike" dirty="0">
                          <a:solidFill>
                            <a:srgbClr val="000000"/>
                          </a:solidFill>
                          <a:effectLst/>
                          <a:latin typeface="Candara"/>
                          <a:cs typeface="Candara"/>
                        </a:rPr>
                        <a:t>On-Line Sales </a:t>
                      </a:r>
                      <a:r>
                        <a:rPr lang="en-US" sz="850" b="1" i="0" u="none" strike="noStrike" dirty="0" smtClean="0">
                          <a:solidFill>
                            <a:srgbClr val="000000"/>
                          </a:solidFill>
                          <a:effectLst/>
                          <a:latin typeface="Candara"/>
                          <a:cs typeface="Candara"/>
                        </a:rPr>
                        <a:t>Transactions</a:t>
                      </a:r>
                      <a:endParaRPr lang="en-US" sz="850" b="1" i="0" u="none" strike="noStrike" dirty="0">
                        <a:solidFill>
                          <a:srgbClr val="000000"/>
                        </a:solidFill>
                        <a:effectLst/>
                        <a:latin typeface="Candara"/>
                        <a:cs typeface="Candara"/>
                      </a:endParaRP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chemeClr val="bg2">
                        <a:lumMod val="60000"/>
                        <a:lumOff val="40000"/>
                      </a:schemeClr>
                    </a:solidFill>
                  </a:tcPr>
                </a:tc>
                <a:tc rowSpan="4">
                  <a:txBody>
                    <a:bodyPr/>
                    <a:lstStyle/>
                    <a:p>
                      <a:pPr algn="ctr" fontAlgn="b"/>
                      <a:r>
                        <a:rPr lang="en-US" sz="850" b="0" i="0" u="none" strike="noStrike" dirty="0">
                          <a:solidFill>
                            <a:srgbClr val="000000"/>
                          </a:solidFill>
                          <a:effectLst/>
                          <a:latin typeface="Candara"/>
                          <a:cs typeface="Candara"/>
                        </a:rPr>
                        <a:t>Sales Transactions</a:t>
                      </a:r>
                    </a:p>
                  </a:txBody>
                  <a:tcPr marL="8546" marR="8546" marT="85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rowSpan="4">
                  <a:txBody>
                    <a:bodyPr/>
                    <a:lstStyle/>
                    <a:p>
                      <a:pPr algn="ctr" fontAlgn="b"/>
                      <a:r>
                        <a:rPr lang="en-US" sz="850" b="0" i="0" u="none" strike="noStrike" dirty="0">
                          <a:solidFill>
                            <a:srgbClr val="000000"/>
                          </a:solidFill>
                          <a:effectLst/>
                          <a:latin typeface="Candara"/>
                          <a:cs typeface="Candara"/>
                        </a:rPr>
                        <a:t>Per hour</a:t>
                      </a:r>
                    </a:p>
                  </a:txBody>
                  <a:tcPr marL="8546" marR="8546" marT="85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rowSpan="4">
                  <a:txBody>
                    <a:bodyPr/>
                    <a:lstStyle/>
                    <a:p>
                      <a:pPr algn="ctr" fontAlgn="b"/>
                      <a:r>
                        <a:rPr lang="en-US" sz="850" b="0" i="0" u="none" strike="noStrike">
                          <a:solidFill>
                            <a:srgbClr val="000000"/>
                          </a:solidFill>
                          <a:effectLst/>
                          <a:latin typeface="Candara"/>
                          <a:cs typeface="Candara"/>
                        </a:rPr>
                        <a:t>Purchase date key</a:t>
                      </a:r>
                      <a:br>
                        <a:rPr lang="en-US" sz="850" b="0" i="0" u="none" strike="noStrike">
                          <a:solidFill>
                            <a:srgbClr val="000000"/>
                          </a:solidFill>
                          <a:effectLst/>
                          <a:latin typeface="Candara"/>
                          <a:cs typeface="Candara"/>
                        </a:rPr>
                      </a:br>
                      <a:r>
                        <a:rPr lang="en-US" sz="850" b="0" i="0" u="none" strike="noStrike">
                          <a:solidFill>
                            <a:srgbClr val="000000"/>
                          </a:solidFill>
                          <a:effectLst/>
                          <a:latin typeface="Candara"/>
                          <a:cs typeface="Candara"/>
                        </a:rPr>
                        <a:t>Purchase amount key</a:t>
                      </a:r>
                      <a:br>
                        <a:rPr lang="en-US" sz="850" b="0" i="0" u="none" strike="noStrike">
                          <a:solidFill>
                            <a:srgbClr val="000000"/>
                          </a:solidFill>
                          <a:effectLst/>
                          <a:latin typeface="Candara"/>
                          <a:cs typeface="Candara"/>
                        </a:rPr>
                      </a:br>
                      <a:r>
                        <a:rPr lang="en-US" sz="850" b="0" i="0" u="none" strike="noStrike">
                          <a:solidFill>
                            <a:srgbClr val="000000"/>
                          </a:solidFill>
                          <a:effectLst/>
                          <a:latin typeface="Candara"/>
                          <a:cs typeface="Candara"/>
                        </a:rPr>
                        <a:t>purchase unit price key</a:t>
                      </a:r>
                      <a:br>
                        <a:rPr lang="en-US" sz="850" b="0" i="0" u="none" strike="noStrike">
                          <a:solidFill>
                            <a:srgbClr val="000000"/>
                          </a:solidFill>
                          <a:effectLst/>
                          <a:latin typeface="Candara"/>
                          <a:cs typeface="Candara"/>
                        </a:rPr>
                      </a:br>
                      <a:r>
                        <a:rPr lang="en-US" sz="850" b="0" i="0" u="none" strike="noStrike">
                          <a:solidFill>
                            <a:srgbClr val="000000"/>
                          </a:solidFill>
                          <a:effectLst/>
                          <a:latin typeface="Candara"/>
                          <a:cs typeface="Candara"/>
                        </a:rPr>
                        <a:t>Transcation Number</a:t>
                      </a:r>
                      <a:br>
                        <a:rPr lang="en-US" sz="850" b="0" i="0" u="none" strike="noStrike">
                          <a:solidFill>
                            <a:srgbClr val="000000"/>
                          </a:solidFill>
                          <a:effectLst/>
                          <a:latin typeface="Candara"/>
                          <a:cs typeface="Candara"/>
                        </a:rPr>
                      </a:br>
                      <a:endParaRPr lang="en-US" sz="850" b="0" i="0" u="none" strike="noStrike">
                        <a:solidFill>
                          <a:srgbClr val="000000"/>
                        </a:solidFill>
                        <a:effectLst/>
                        <a:latin typeface="Candara"/>
                        <a:cs typeface="Candara"/>
                      </a:endParaRPr>
                    </a:p>
                  </a:txBody>
                  <a:tcPr marL="8546" marR="8546" marT="85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34824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rowSpan="13">
                  <a:txBody>
                    <a:bodyPr/>
                    <a:lstStyle/>
                    <a:p>
                      <a:pPr algn="ctr" fontAlgn="ctr"/>
                      <a:r>
                        <a:rPr lang="en-US" sz="850" b="1" i="0" u="none" strike="noStrike" dirty="0">
                          <a:solidFill>
                            <a:srgbClr val="000000"/>
                          </a:solidFill>
                          <a:effectLst/>
                          <a:latin typeface="Candara"/>
                          <a:cs typeface="Candara"/>
                        </a:rPr>
                        <a:t>Sales </a:t>
                      </a:r>
                      <a:r>
                        <a:rPr lang="en-US" sz="850" b="1" i="0" u="none" strike="noStrike" dirty="0" smtClean="0">
                          <a:solidFill>
                            <a:srgbClr val="000000"/>
                          </a:solidFill>
                          <a:effectLst/>
                          <a:latin typeface="Candara"/>
                          <a:cs typeface="Candara"/>
                        </a:rPr>
                        <a:t>Transactions </a:t>
                      </a:r>
                      <a:r>
                        <a:rPr lang="en-US" sz="850" b="1" i="0" u="none" strike="noStrike" dirty="0">
                          <a:solidFill>
                            <a:srgbClr val="000000"/>
                          </a:solidFill>
                          <a:effectLst/>
                          <a:latin typeface="Candara"/>
                          <a:cs typeface="Candara"/>
                        </a:rPr>
                        <a:t>at the bike docking station</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chemeClr val="bg2">
                        <a:lumMod val="60000"/>
                        <a:lumOff val="40000"/>
                      </a:schemeClr>
                    </a:solidFill>
                  </a:tcPr>
                </a:tc>
                <a:tc rowSpan="9">
                  <a:txBody>
                    <a:bodyPr/>
                    <a:lstStyle/>
                    <a:p>
                      <a:pPr algn="ctr" fontAlgn="b"/>
                      <a:r>
                        <a:rPr lang="en-US" sz="850" b="0" i="0" u="none" strike="noStrike" dirty="0" smtClean="0">
                          <a:solidFill>
                            <a:srgbClr val="000000"/>
                          </a:solidFill>
                          <a:effectLst/>
                          <a:latin typeface="Candara"/>
                          <a:cs typeface="Candara"/>
                        </a:rPr>
                        <a:t>Bicycle fact</a:t>
                      </a:r>
                      <a:endParaRPr lang="en-US" sz="850" b="0" i="0" u="none" strike="noStrike" dirty="0">
                        <a:solidFill>
                          <a:srgbClr val="000000"/>
                        </a:solidFill>
                        <a:effectLst/>
                        <a:latin typeface="Candara"/>
                        <a:cs typeface="Candara"/>
                      </a:endParaRPr>
                    </a:p>
                  </a:txBody>
                  <a:tcPr marL="8546" marR="8546" marT="85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rowSpan="9">
                  <a:txBody>
                    <a:bodyPr/>
                    <a:lstStyle/>
                    <a:p>
                      <a:pPr algn="ctr" fontAlgn="b"/>
                      <a:r>
                        <a:rPr lang="en-US" sz="850" b="0" i="0" u="none" strike="noStrike">
                          <a:solidFill>
                            <a:srgbClr val="000000"/>
                          </a:solidFill>
                          <a:effectLst/>
                          <a:latin typeface="Candara"/>
                          <a:cs typeface="Candara"/>
                        </a:rPr>
                        <a:t>Per hour</a:t>
                      </a:r>
                    </a:p>
                  </a:txBody>
                  <a:tcPr marL="8546" marR="8546" marT="85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rowSpan="9">
                  <a:txBody>
                    <a:bodyPr/>
                    <a:lstStyle/>
                    <a:p>
                      <a:pPr algn="ctr" fontAlgn="ctr"/>
                      <a:r>
                        <a:rPr lang="en-US" sz="850" b="0" i="0" u="none" strike="noStrike" dirty="0" err="1">
                          <a:solidFill>
                            <a:srgbClr val="000000"/>
                          </a:solidFill>
                          <a:effectLst/>
                          <a:latin typeface="Candara"/>
                          <a:cs typeface="Candara"/>
                        </a:rPr>
                        <a:t>Bicycle_Fact_ID</a:t>
                      </a:r>
                      <a:r>
                        <a:rPr lang="en-US" sz="850" b="0" i="0" u="none" strike="noStrike" dirty="0">
                          <a:solidFill>
                            <a:srgbClr val="000000"/>
                          </a:solidFill>
                          <a:effectLst/>
                          <a:latin typeface="Candara"/>
                          <a:cs typeface="Candara"/>
                        </a:rPr>
                        <a:t>(SK)</a:t>
                      </a:r>
                      <a:br>
                        <a:rPr lang="en-US" sz="850" b="0" i="0" u="none" strike="noStrike" dirty="0">
                          <a:solidFill>
                            <a:srgbClr val="000000"/>
                          </a:solidFill>
                          <a:effectLst/>
                          <a:latin typeface="Candara"/>
                          <a:cs typeface="Candara"/>
                        </a:rPr>
                      </a:br>
                      <a:r>
                        <a:rPr lang="en-US" sz="850" b="0" i="0" u="none" strike="noStrike" dirty="0" err="1">
                          <a:solidFill>
                            <a:srgbClr val="000000"/>
                          </a:solidFill>
                          <a:effectLst/>
                          <a:latin typeface="Candara"/>
                          <a:cs typeface="Candara"/>
                        </a:rPr>
                        <a:t>Bicycle_ID</a:t>
                      </a:r>
                      <a:r>
                        <a:rPr lang="en-US" sz="850" b="0" i="0" u="none" strike="noStrike" dirty="0">
                          <a:solidFill>
                            <a:srgbClr val="000000"/>
                          </a:solidFill>
                          <a:effectLst/>
                          <a:latin typeface="Candara"/>
                          <a:cs typeface="Candara"/>
                        </a:rPr>
                        <a:t>(FK)</a:t>
                      </a:r>
                      <a:br>
                        <a:rPr lang="en-US" sz="850" b="0" i="0" u="none" strike="noStrike" dirty="0">
                          <a:solidFill>
                            <a:srgbClr val="000000"/>
                          </a:solidFill>
                          <a:effectLst/>
                          <a:latin typeface="Candara"/>
                          <a:cs typeface="Candara"/>
                        </a:rPr>
                      </a:br>
                      <a:r>
                        <a:rPr lang="en-US" sz="850" b="0" i="0" u="none" strike="noStrike" dirty="0" err="1">
                          <a:solidFill>
                            <a:srgbClr val="000000"/>
                          </a:solidFill>
                          <a:effectLst/>
                          <a:latin typeface="Candara"/>
                          <a:cs typeface="Candara"/>
                        </a:rPr>
                        <a:t>User_ID</a:t>
                      </a:r>
                      <a:r>
                        <a:rPr lang="en-US" sz="850" b="0" i="0" u="none" strike="noStrike" dirty="0">
                          <a:solidFill>
                            <a:srgbClr val="000000"/>
                          </a:solidFill>
                          <a:effectLst/>
                          <a:latin typeface="Candara"/>
                          <a:cs typeface="Candara"/>
                        </a:rPr>
                        <a:t>(FK)</a:t>
                      </a:r>
                      <a:br>
                        <a:rPr lang="en-US" sz="850" b="0" i="0" u="none" strike="noStrike" dirty="0">
                          <a:solidFill>
                            <a:srgbClr val="000000"/>
                          </a:solidFill>
                          <a:effectLst/>
                          <a:latin typeface="Candara"/>
                          <a:cs typeface="Candara"/>
                        </a:rPr>
                      </a:br>
                      <a:r>
                        <a:rPr lang="en-US" sz="850" b="0" i="0" u="none" strike="noStrike" dirty="0" err="1">
                          <a:solidFill>
                            <a:srgbClr val="000000"/>
                          </a:solidFill>
                          <a:effectLst/>
                          <a:latin typeface="Candara"/>
                          <a:cs typeface="Candara"/>
                        </a:rPr>
                        <a:t>Rental_ID</a:t>
                      </a:r>
                      <a:r>
                        <a:rPr lang="en-US" sz="850" b="0" i="0" u="none" strike="noStrike" dirty="0">
                          <a:solidFill>
                            <a:srgbClr val="000000"/>
                          </a:solidFill>
                          <a:effectLst/>
                          <a:latin typeface="Candara"/>
                          <a:cs typeface="Candara"/>
                        </a:rPr>
                        <a:t>(FK)</a:t>
                      </a:r>
                      <a:br>
                        <a:rPr lang="en-US" sz="850" b="0" i="0" u="none" strike="noStrike" dirty="0">
                          <a:solidFill>
                            <a:srgbClr val="000000"/>
                          </a:solidFill>
                          <a:effectLst/>
                          <a:latin typeface="Candara"/>
                          <a:cs typeface="Candara"/>
                        </a:rPr>
                      </a:br>
                      <a:r>
                        <a:rPr lang="en-US" sz="850" b="0" i="0" u="none" strike="noStrike" dirty="0" err="1">
                          <a:solidFill>
                            <a:srgbClr val="000000"/>
                          </a:solidFill>
                          <a:effectLst/>
                          <a:latin typeface="Candara"/>
                          <a:cs typeface="Candara"/>
                        </a:rPr>
                        <a:t>Bicycle_SK</a:t>
                      </a:r>
                      <a:r>
                        <a:rPr lang="en-US" sz="850" b="0" i="0" u="none" strike="noStrike" dirty="0">
                          <a:solidFill>
                            <a:srgbClr val="000000"/>
                          </a:solidFill>
                          <a:effectLst/>
                          <a:latin typeface="Candara"/>
                          <a:cs typeface="Candara"/>
                        </a:rPr>
                        <a:t>(FK)</a:t>
                      </a:r>
                      <a:br>
                        <a:rPr lang="en-US" sz="850" b="0" i="0" u="none" strike="noStrike" dirty="0">
                          <a:solidFill>
                            <a:srgbClr val="000000"/>
                          </a:solidFill>
                          <a:effectLst/>
                          <a:latin typeface="Candara"/>
                          <a:cs typeface="Candara"/>
                        </a:rPr>
                      </a:br>
                      <a:r>
                        <a:rPr lang="en-US" sz="850" b="0" i="0" u="none" strike="noStrike" dirty="0" err="1">
                          <a:solidFill>
                            <a:srgbClr val="000000"/>
                          </a:solidFill>
                          <a:effectLst/>
                          <a:latin typeface="Candara"/>
                          <a:cs typeface="Candara"/>
                        </a:rPr>
                        <a:t>Station_ID</a:t>
                      </a:r>
                      <a:r>
                        <a:rPr lang="en-US" sz="850" b="0" i="0" u="none" strike="noStrike" dirty="0">
                          <a:solidFill>
                            <a:srgbClr val="000000"/>
                          </a:solidFill>
                          <a:effectLst/>
                          <a:latin typeface="Candara"/>
                          <a:cs typeface="Candara"/>
                        </a:rPr>
                        <a:t>(FK)</a:t>
                      </a:r>
                      <a:br>
                        <a:rPr lang="en-US" sz="850" b="0" i="0" u="none" strike="noStrike" dirty="0">
                          <a:solidFill>
                            <a:srgbClr val="000000"/>
                          </a:solidFill>
                          <a:effectLst/>
                          <a:latin typeface="Candara"/>
                          <a:cs typeface="Candara"/>
                        </a:rPr>
                      </a:br>
                      <a:r>
                        <a:rPr lang="en-US" sz="850" b="0" i="0" u="none" strike="noStrike" dirty="0" err="1">
                          <a:solidFill>
                            <a:srgbClr val="000000"/>
                          </a:solidFill>
                          <a:effectLst/>
                          <a:latin typeface="Candara"/>
                          <a:cs typeface="Candara"/>
                        </a:rPr>
                        <a:t>Trip_ID</a:t>
                      </a:r>
                      <a:r>
                        <a:rPr lang="en-US" sz="850" b="0" i="0" u="none" strike="noStrike" dirty="0">
                          <a:solidFill>
                            <a:srgbClr val="000000"/>
                          </a:solidFill>
                          <a:effectLst/>
                          <a:latin typeface="Candara"/>
                          <a:cs typeface="Candara"/>
                        </a:rPr>
                        <a:t>(FK)</a:t>
                      </a:r>
                      <a:br>
                        <a:rPr lang="en-US" sz="850" b="0" i="0" u="none" strike="noStrike" dirty="0">
                          <a:solidFill>
                            <a:srgbClr val="000000"/>
                          </a:solidFill>
                          <a:effectLst/>
                          <a:latin typeface="Candara"/>
                          <a:cs typeface="Candara"/>
                        </a:rPr>
                      </a:br>
                      <a:r>
                        <a:rPr lang="en-US" sz="850" b="0" i="0" u="none" strike="noStrike" dirty="0">
                          <a:solidFill>
                            <a:srgbClr val="000000"/>
                          </a:solidFill>
                          <a:effectLst/>
                          <a:latin typeface="Candara"/>
                          <a:cs typeface="Candara"/>
                        </a:rPr>
                        <a:t>Time(FK)</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vMerge="1">
                  <a:txBody>
                    <a:bodyPr/>
                    <a:lstStyle/>
                    <a:p>
                      <a:endParaRPr lang="en-US"/>
                    </a:p>
                  </a:txBody>
                  <a:tcPr/>
                </a:tc>
                <a:tc rowSpan="4">
                  <a:txBody>
                    <a:bodyPr/>
                    <a:lstStyle/>
                    <a:p>
                      <a:pPr algn="ctr" fontAlgn="b"/>
                      <a:r>
                        <a:rPr lang="en-US" sz="850" b="0" i="0" u="none" strike="noStrike">
                          <a:solidFill>
                            <a:srgbClr val="000000"/>
                          </a:solidFill>
                          <a:effectLst/>
                          <a:latin typeface="Candara"/>
                          <a:cs typeface="Candara"/>
                        </a:rPr>
                        <a:t>Billing and Invoicing</a:t>
                      </a:r>
                    </a:p>
                  </a:txBody>
                  <a:tcPr marL="8546" marR="8546" marT="85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rowSpan="4">
                  <a:txBody>
                    <a:bodyPr/>
                    <a:lstStyle/>
                    <a:p>
                      <a:pPr algn="ctr" fontAlgn="b"/>
                      <a:r>
                        <a:rPr lang="en-US" sz="850" b="0" i="0" u="none" strike="noStrike">
                          <a:solidFill>
                            <a:srgbClr val="000000"/>
                          </a:solidFill>
                          <a:effectLst/>
                          <a:latin typeface="Candara"/>
                          <a:cs typeface="Candara"/>
                        </a:rPr>
                        <a:t>Per hour</a:t>
                      </a:r>
                    </a:p>
                  </a:txBody>
                  <a:tcPr marL="8546" marR="8546" marT="85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rowSpan="4">
                  <a:txBody>
                    <a:bodyPr/>
                    <a:lstStyle/>
                    <a:p>
                      <a:pPr algn="ctr" fontAlgn="b"/>
                      <a:r>
                        <a:rPr lang="en-US" sz="850" b="0" i="0" u="none" strike="noStrike" dirty="0">
                          <a:solidFill>
                            <a:srgbClr val="000000"/>
                          </a:solidFill>
                          <a:effectLst/>
                          <a:latin typeface="Candara"/>
                          <a:cs typeface="Candara"/>
                        </a:rPr>
                        <a:t>date key</a:t>
                      </a:r>
                      <a:br>
                        <a:rPr lang="en-US" sz="850" b="0" i="0" u="none" strike="noStrike" dirty="0">
                          <a:solidFill>
                            <a:srgbClr val="000000"/>
                          </a:solidFill>
                          <a:effectLst/>
                          <a:latin typeface="Candara"/>
                          <a:cs typeface="Candara"/>
                        </a:rPr>
                      </a:br>
                      <a:r>
                        <a:rPr lang="en-US" sz="850" b="0" i="0" u="none" strike="noStrike" dirty="0">
                          <a:solidFill>
                            <a:srgbClr val="000000"/>
                          </a:solidFill>
                          <a:effectLst/>
                          <a:latin typeface="Candara"/>
                          <a:cs typeface="Candara"/>
                        </a:rPr>
                        <a:t>order Number</a:t>
                      </a:r>
                      <a:br>
                        <a:rPr lang="en-US" sz="850" b="0" i="0" u="none" strike="noStrike" dirty="0">
                          <a:solidFill>
                            <a:srgbClr val="000000"/>
                          </a:solidFill>
                          <a:effectLst/>
                          <a:latin typeface="Candara"/>
                          <a:cs typeface="Candara"/>
                        </a:rPr>
                      </a:br>
                      <a:r>
                        <a:rPr lang="en-US" sz="850" b="0" i="0" u="none" strike="noStrike" dirty="0">
                          <a:solidFill>
                            <a:srgbClr val="000000"/>
                          </a:solidFill>
                          <a:effectLst/>
                          <a:latin typeface="Candara"/>
                          <a:cs typeface="Candara"/>
                        </a:rPr>
                        <a:t>quantity Key</a:t>
                      </a:r>
                      <a:br>
                        <a:rPr lang="en-US" sz="850" b="0" i="0" u="none" strike="noStrike" dirty="0">
                          <a:solidFill>
                            <a:srgbClr val="000000"/>
                          </a:solidFill>
                          <a:effectLst/>
                          <a:latin typeface="Candara"/>
                          <a:cs typeface="Candara"/>
                        </a:rPr>
                      </a:br>
                      <a:r>
                        <a:rPr lang="en-US" sz="850" b="0" i="0" u="none" strike="noStrike" dirty="0">
                          <a:solidFill>
                            <a:srgbClr val="000000"/>
                          </a:solidFill>
                          <a:effectLst/>
                          <a:latin typeface="Candara"/>
                          <a:cs typeface="Candara"/>
                        </a:rPr>
                        <a:t>Product Key </a:t>
                      </a:r>
                    </a:p>
                  </a:txBody>
                  <a:tcPr marL="8546" marR="8546" marT="85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dirty="0">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9441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rowSpan="4">
                  <a:txBody>
                    <a:bodyPr/>
                    <a:lstStyle/>
                    <a:p>
                      <a:pPr algn="ctr" fontAlgn="ctr"/>
                      <a:r>
                        <a:rPr lang="en-US" sz="850" b="1" i="0" u="none" strike="noStrike">
                          <a:solidFill>
                            <a:srgbClr val="000000"/>
                          </a:solidFill>
                          <a:effectLst/>
                          <a:latin typeface="Candara"/>
                          <a:cs typeface="Candara"/>
                        </a:rPr>
                        <a:t>Vendor Sales Transacation</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chemeClr val="bg2">
                        <a:lumMod val="60000"/>
                        <a:lumOff val="40000"/>
                      </a:schemeClr>
                    </a:solidFill>
                  </a:tcPr>
                </a:tc>
                <a:tc rowSpan="4">
                  <a:txBody>
                    <a:bodyPr/>
                    <a:lstStyle/>
                    <a:p>
                      <a:pPr algn="ctr" fontAlgn="b"/>
                      <a:r>
                        <a:rPr lang="en-US" sz="850" b="0" i="0" u="none" strike="noStrike">
                          <a:solidFill>
                            <a:srgbClr val="000000"/>
                          </a:solidFill>
                          <a:effectLst/>
                          <a:latin typeface="Candara"/>
                          <a:cs typeface="Candara"/>
                        </a:rPr>
                        <a:t>vendor sales</a:t>
                      </a:r>
                    </a:p>
                  </a:txBody>
                  <a:tcPr marL="8546" marR="8546" marT="85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rowSpan="4">
                  <a:txBody>
                    <a:bodyPr/>
                    <a:lstStyle/>
                    <a:p>
                      <a:pPr algn="ctr" fontAlgn="b"/>
                      <a:r>
                        <a:rPr lang="en-US" sz="850" b="0" i="0" u="none" strike="noStrike">
                          <a:solidFill>
                            <a:srgbClr val="000000"/>
                          </a:solidFill>
                          <a:effectLst/>
                          <a:latin typeface="Candara"/>
                          <a:cs typeface="Candara"/>
                        </a:rPr>
                        <a:t> </a:t>
                      </a:r>
                    </a:p>
                  </a:txBody>
                  <a:tcPr marL="8546" marR="8546" marT="85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rowSpan="4">
                  <a:txBody>
                    <a:bodyPr/>
                    <a:lstStyle/>
                    <a:p>
                      <a:pPr algn="ctr" fontAlgn="ctr"/>
                      <a:r>
                        <a:rPr lang="en-US" sz="850" b="0" i="0" u="none" strike="noStrike">
                          <a:solidFill>
                            <a:srgbClr val="000000"/>
                          </a:solidFill>
                          <a:effectLst/>
                          <a:latin typeface="Candara"/>
                          <a:cs typeface="Candara"/>
                        </a:rPr>
                        <a:t>Purchase date key</a:t>
                      </a:r>
                      <a:br>
                        <a:rPr lang="en-US" sz="850" b="0" i="0" u="none" strike="noStrike">
                          <a:solidFill>
                            <a:srgbClr val="000000"/>
                          </a:solidFill>
                          <a:effectLst/>
                          <a:latin typeface="Candara"/>
                          <a:cs typeface="Candara"/>
                        </a:rPr>
                      </a:br>
                      <a:r>
                        <a:rPr lang="en-US" sz="850" b="0" i="0" u="none" strike="noStrike">
                          <a:solidFill>
                            <a:srgbClr val="000000"/>
                          </a:solidFill>
                          <a:effectLst/>
                          <a:latin typeface="Candara"/>
                          <a:cs typeface="Candara"/>
                        </a:rPr>
                        <a:t>Purchase amount key</a:t>
                      </a:r>
                      <a:br>
                        <a:rPr lang="en-US" sz="850" b="0" i="0" u="none" strike="noStrike">
                          <a:solidFill>
                            <a:srgbClr val="000000"/>
                          </a:solidFill>
                          <a:effectLst/>
                          <a:latin typeface="Candara"/>
                          <a:cs typeface="Candara"/>
                        </a:rPr>
                      </a:br>
                      <a:r>
                        <a:rPr lang="en-US" sz="850" b="0" i="0" u="none" strike="noStrike">
                          <a:solidFill>
                            <a:srgbClr val="000000"/>
                          </a:solidFill>
                          <a:effectLst/>
                          <a:latin typeface="Candara"/>
                          <a:cs typeface="Candara"/>
                        </a:rPr>
                        <a:t>purchase unit price key</a:t>
                      </a:r>
                      <a:br>
                        <a:rPr lang="en-US" sz="850" b="0" i="0" u="none" strike="noStrike">
                          <a:solidFill>
                            <a:srgbClr val="000000"/>
                          </a:solidFill>
                          <a:effectLst/>
                          <a:latin typeface="Candara"/>
                          <a:cs typeface="Candara"/>
                        </a:rPr>
                      </a:br>
                      <a:r>
                        <a:rPr lang="en-US" sz="850" b="0" i="0" u="none" strike="noStrike">
                          <a:solidFill>
                            <a:srgbClr val="000000"/>
                          </a:solidFill>
                          <a:effectLst/>
                          <a:latin typeface="Candara"/>
                          <a:cs typeface="Candara"/>
                        </a:rPr>
                        <a:t>Transcation Number</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dirty="0">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rowSpan="7">
                  <a:txBody>
                    <a:bodyPr/>
                    <a:lstStyle/>
                    <a:p>
                      <a:pPr algn="ctr" fontAlgn="ctr"/>
                      <a:r>
                        <a:rPr lang="en-US" sz="850" b="1" i="0" u="none" strike="noStrike" dirty="0">
                          <a:solidFill>
                            <a:srgbClr val="000000"/>
                          </a:solidFill>
                          <a:effectLst/>
                          <a:latin typeface="Candara"/>
                          <a:cs typeface="Candara"/>
                        </a:rPr>
                        <a:t>Return Policy</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solidFill>
                      <a:schemeClr val="bg2">
                        <a:lumMod val="60000"/>
                        <a:lumOff val="40000"/>
                      </a:schemeClr>
                    </a:solidFill>
                  </a:tcPr>
                </a:tc>
                <a:tc rowSpan="4">
                  <a:txBody>
                    <a:bodyPr/>
                    <a:lstStyle/>
                    <a:p>
                      <a:pPr algn="ctr" fontAlgn="b"/>
                      <a:r>
                        <a:rPr lang="en-US" sz="850" b="0" i="0" u="none" strike="noStrike">
                          <a:solidFill>
                            <a:srgbClr val="000000"/>
                          </a:solidFill>
                          <a:effectLst/>
                          <a:latin typeface="Candara"/>
                          <a:cs typeface="Candara"/>
                        </a:rPr>
                        <a:t>return transactions</a:t>
                      </a:r>
                    </a:p>
                  </a:txBody>
                  <a:tcPr marL="8546" marR="8546" marT="85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rowSpan="4">
                  <a:txBody>
                    <a:bodyPr/>
                    <a:lstStyle/>
                    <a:p>
                      <a:pPr algn="ctr" fontAlgn="b"/>
                      <a:r>
                        <a:rPr lang="en-US" sz="850" b="0" i="0" u="none" strike="noStrike">
                          <a:solidFill>
                            <a:srgbClr val="000000"/>
                          </a:solidFill>
                          <a:effectLst/>
                          <a:latin typeface="Candara"/>
                          <a:cs typeface="Candara"/>
                        </a:rPr>
                        <a:t>per hour</a:t>
                      </a:r>
                    </a:p>
                  </a:txBody>
                  <a:tcPr marL="8546" marR="8546" marT="85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rowSpan="4">
                  <a:txBody>
                    <a:bodyPr/>
                    <a:lstStyle/>
                    <a:p>
                      <a:pPr algn="ctr" fontAlgn="ctr"/>
                      <a:r>
                        <a:rPr lang="en-US" sz="850" b="0" i="0" u="none" strike="noStrike">
                          <a:solidFill>
                            <a:srgbClr val="000000"/>
                          </a:solidFill>
                          <a:effectLst/>
                          <a:latin typeface="Candara"/>
                          <a:cs typeface="Candara"/>
                        </a:rPr>
                        <a:t>Return key</a:t>
                      </a:r>
                      <a:br>
                        <a:rPr lang="en-US" sz="850" b="0" i="0" u="none" strike="noStrike">
                          <a:solidFill>
                            <a:srgbClr val="000000"/>
                          </a:solidFill>
                          <a:effectLst/>
                          <a:latin typeface="Candara"/>
                          <a:cs typeface="Candara"/>
                        </a:rPr>
                      </a:br>
                      <a:r>
                        <a:rPr lang="en-US" sz="850" b="0" i="0" u="none" strike="noStrike">
                          <a:solidFill>
                            <a:srgbClr val="000000"/>
                          </a:solidFill>
                          <a:effectLst/>
                          <a:latin typeface="Candara"/>
                          <a:cs typeface="Candara"/>
                        </a:rPr>
                        <a:t>User_ID</a:t>
                      </a:r>
                      <a:br>
                        <a:rPr lang="en-US" sz="850" b="0" i="0" u="none" strike="noStrike">
                          <a:solidFill>
                            <a:srgbClr val="000000"/>
                          </a:solidFill>
                          <a:effectLst/>
                          <a:latin typeface="Candara"/>
                          <a:cs typeface="Candara"/>
                        </a:rPr>
                      </a:br>
                      <a:r>
                        <a:rPr lang="en-US" sz="850" b="0" i="0" u="none" strike="noStrike">
                          <a:solidFill>
                            <a:srgbClr val="000000"/>
                          </a:solidFill>
                          <a:effectLst/>
                          <a:latin typeface="Candara"/>
                          <a:cs typeface="Candara"/>
                        </a:rPr>
                        <a:t>Bicycle_ID</a:t>
                      </a:r>
                      <a:br>
                        <a:rPr lang="en-US" sz="850" b="0" i="0" u="none" strike="noStrike">
                          <a:solidFill>
                            <a:srgbClr val="000000"/>
                          </a:solidFill>
                          <a:effectLst/>
                          <a:latin typeface="Candara"/>
                          <a:cs typeface="Candara"/>
                        </a:rPr>
                      </a:br>
                      <a:r>
                        <a:rPr lang="en-US" sz="850" b="0" i="0" u="none" strike="noStrike">
                          <a:solidFill>
                            <a:srgbClr val="000000"/>
                          </a:solidFill>
                          <a:effectLst/>
                          <a:latin typeface="Candara"/>
                          <a:cs typeface="Candara"/>
                        </a:rPr>
                        <a:t>Time</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dirty="0">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dirty="0">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dirty="0">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vMerge="1">
                  <a:txBody>
                    <a:bodyPr/>
                    <a:lstStyle/>
                    <a:p>
                      <a:endParaRPr lang="en-US"/>
                    </a:p>
                  </a:txBody>
                  <a:tcPr/>
                </a:tc>
                <a:tc rowSpan="3">
                  <a:txBody>
                    <a:bodyPr/>
                    <a:lstStyle/>
                    <a:p>
                      <a:pPr algn="ctr" fontAlgn="b"/>
                      <a:r>
                        <a:rPr lang="en-US" sz="850" b="0" i="0" u="none" strike="noStrike">
                          <a:solidFill>
                            <a:srgbClr val="000000"/>
                          </a:solidFill>
                          <a:effectLst/>
                          <a:latin typeface="Candara"/>
                          <a:cs typeface="Candara"/>
                        </a:rPr>
                        <a:t>lost_damage_fact</a:t>
                      </a:r>
                    </a:p>
                  </a:txBody>
                  <a:tcPr marL="8546" marR="8546" marT="85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rowSpan="3">
                  <a:txBody>
                    <a:bodyPr/>
                    <a:lstStyle/>
                    <a:p>
                      <a:pPr algn="ctr" fontAlgn="b"/>
                      <a:r>
                        <a:rPr lang="en-US" sz="850" b="0" i="0" u="none" strike="noStrike">
                          <a:solidFill>
                            <a:srgbClr val="000000"/>
                          </a:solidFill>
                          <a:effectLst/>
                          <a:latin typeface="Candara"/>
                          <a:cs typeface="Candara"/>
                        </a:rPr>
                        <a:t>per lost key</a:t>
                      </a:r>
                    </a:p>
                  </a:txBody>
                  <a:tcPr marL="8546" marR="8546" marT="85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b"/>
                      <a:r>
                        <a:rPr lang="en-US" sz="850" b="0" i="0" u="none" strike="noStrike">
                          <a:solidFill>
                            <a:srgbClr val="000000"/>
                          </a:solidFill>
                          <a:effectLst/>
                          <a:latin typeface="Candara"/>
                          <a:cs typeface="Candara"/>
                        </a:rPr>
                        <a:t>Lost key</a:t>
                      </a:r>
                    </a:p>
                  </a:txBody>
                  <a:tcPr marL="8546" marR="8546" marT="85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dirty="0">
                          <a:solidFill>
                            <a:srgbClr val="000000"/>
                          </a:solidFill>
                          <a:effectLst/>
                          <a:latin typeface="Candara"/>
                          <a:cs typeface="Candara"/>
                        </a:rPr>
                        <a:t>x</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US" sz="850" b="0" i="0" u="none" strike="noStrike">
                          <a:solidFill>
                            <a:srgbClr val="000000"/>
                          </a:solidFill>
                          <a:effectLst/>
                          <a:latin typeface="Candara"/>
                          <a:cs typeface="Candara"/>
                        </a:rPr>
                        <a:t>User_ID</a:t>
                      </a:r>
                    </a:p>
                  </a:txBody>
                  <a:tcPr marL="8546" marR="8546" marT="85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dirty="0">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r h="12135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US" sz="850" b="0" i="0" u="none" strike="noStrike">
                          <a:solidFill>
                            <a:srgbClr val="000000"/>
                          </a:solidFill>
                          <a:effectLst/>
                          <a:latin typeface="Candara"/>
                          <a:cs typeface="Candara"/>
                        </a:rPr>
                        <a:t>Bicycle_ID</a:t>
                      </a:r>
                    </a:p>
                  </a:txBody>
                  <a:tcPr marL="8546" marR="8546" marT="854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c>
                  <a:txBody>
                    <a:bodyPr/>
                    <a:lstStyle/>
                    <a:p>
                      <a:pPr algn="ctr" fontAlgn="ctr"/>
                      <a:r>
                        <a:rPr lang="en-US" sz="850" b="0" i="0" u="none" strike="noStrike" dirty="0">
                          <a:solidFill>
                            <a:srgbClr val="000000"/>
                          </a:solidFill>
                          <a:effectLst/>
                          <a:latin typeface="Candara"/>
                          <a:cs typeface="Candara"/>
                        </a:rPr>
                        <a:t> </a:t>
                      </a:r>
                    </a:p>
                  </a:txBody>
                  <a:tcPr marL="8546" marR="8546" marT="85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cell3D prstMaterial="dkEdge">
                      <a:bevel/>
                      <a:lightRig rig="flood" dir="t"/>
                    </a:cell3D>
                  </a:tcPr>
                </a:tc>
              </a:tr>
            </a:tbl>
          </a:graphicData>
        </a:graphic>
      </p:graphicFrame>
      <p:sp>
        <p:nvSpPr>
          <p:cNvPr id="3" name="Slide Number Placeholder 2"/>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8</a:t>
            </a:fld>
            <a:endParaRPr lang="en"/>
          </a:p>
        </p:txBody>
      </p:sp>
      <p:sp>
        <p:nvSpPr>
          <p:cNvPr id="4" name="Footer Placeholder 3"/>
          <p:cNvSpPr>
            <a:spLocks noGrp="1"/>
          </p:cNvSpPr>
          <p:nvPr>
            <p:ph type="ftr" sz="quarter" idx="11"/>
          </p:nvPr>
        </p:nvSpPr>
        <p:spPr/>
        <p:txBody>
          <a:bodyPr/>
          <a:lstStyle/>
          <a:p>
            <a:r>
              <a:rPr lang="en-US" smtClean="0"/>
              <a:t>© 2015 Stevens Institute of Technology</a:t>
            </a:r>
            <a:endParaRPr lang="en-US"/>
          </a:p>
        </p:txBody>
      </p:sp>
    </p:spTree>
    <p:extLst>
      <p:ext uri="{BB962C8B-B14F-4D97-AF65-F5344CB8AC3E}">
        <p14:creationId xmlns:p14="http://schemas.microsoft.com/office/powerpoint/2010/main" val="40538631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286603"/>
            <a:ext cx="10058399" cy="1157186"/>
          </a:xfrm>
        </p:spPr>
        <p:txBody>
          <a:bodyPr>
            <a:noAutofit/>
          </a:bodyPr>
          <a:lstStyle/>
          <a:p>
            <a:pPr lvl="0" algn="ctr">
              <a:lnSpc>
                <a:spcPct val="100000"/>
              </a:lnSpc>
            </a:pPr>
            <a:r>
              <a:rPr lang="en-US" sz="4400" dirty="0" smtClean="0">
                <a:solidFill>
                  <a:schemeClr val="tx1"/>
                </a:solidFill>
                <a:latin typeface="Candara"/>
                <a:cs typeface="Candara"/>
              </a:rPr>
              <a:t>Ansoff Matrix for Opportunities - Sales</a:t>
            </a:r>
            <a:endParaRPr lang="en-US" sz="4400" dirty="0">
              <a:solidFill>
                <a:schemeClr val="tx1"/>
              </a:solidFill>
              <a:latin typeface="Candara"/>
              <a:cs typeface="Candara"/>
            </a:endParaRPr>
          </a:p>
        </p:txBody>
      </p:sp>
      <p:sp>
        <p:nvSpPr>
          <p:cNvPr id="27" name="Rounded Rectangle 26"/>
          <p:cNvSpPr/>
          <p:nvPr/>
        </p:nvSpPr>
        <p:spPr>
          <a:xfrm>
            <a:off x="2566797" y="2470096"/>
            <a:ext cx="3714064" cy="2000430"/>
          </a:xfrm>
          <a:prstGeom prst="roundRect">
            <a:avLst/>
          </a:prstGeom>
          <a:solidFill>
            <a:srgbClr val="44546A">
              <a:lumMod val="20000"/>
              <a:lumOff val="80000"/>
            </a:srgbClr>
          </a:solidFill>
          <a:ln w="12700" cap="flat" cmpd="sng" algn="ctr">
            <a:solidFill>
              <a:sysClr val="window" lastClr="FFFFFF"/>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8" name="TextBox 27"/>
          <p:cNvSpPr txBox="1"/>
          <p:nvPr/>
        </p:nvSpPr>
        <p:spPr>
          <a:xfrm>
            <a:off x="2966757" y="2539438"/>
            <a:ext cx="273169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rPr>
              <a:t>Market penetration</a:t>
            </a:r>
          </a:p>
        </p:txBody>
      </p:sp>
      <p:sp>
        <p:nvSpPr>
          <p:cNvPr id="29" name="Rounded Rectangle 28"/>
          <p:cNvSpPr/>
          <p:nvPr/>
        </p:nvSpPr>
        <p:spPr>
          <a:xfrm>
            <a:off x="6557962" y="2452701"/>
            <a:ext cx="3810000" cy="1976402"/>
          </a:xfrm>
          <a:prstGeom prst="roundRect">
            <a:avLst/>
          </a:prstGeom>
          <a:solidFill>
            <a:srgbClr val="ED7D31">
              <a:lumMod val="20000"/>
              <a:lumOff val="80000"/>
            </a:srgbClr>
          </a:solidFill>
          <a:ln w="12700" cap="flat" cmpd="sng" algn="ctr">
            <a:solidFill>
              <a:sysClr val="window" lastClr="FFFFFF"/>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0" name="TextBox 29"/>
          <p:cNvSpPr txBox="1"/>
          <p:nvPr/>
        </p:nvSpPr>
        <p:spPr>
          <a:xfrm>
            <a:off x="7044916" y="2596618"/>
            <a:ext cx="273169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rPr>
              <a:t>Product development</a:t>
            </a:r>
          </a:p>
        </p:txBody>
      </p:sp>
      <p:sp>
        <p:nvSpPr>
          <p:cNvPr id="31" name="Rounded Rectangle 30"/>
          <p:cNvSpPr/>
          <p:nvPr/>
        </p:nvSpPr>
        <p:spPr>
          <a:xfrm>
            <a:off x="2514600" y="4576506"/>
            <a:ext cx="3810000" cy="1616132"/>
          </a:xfrm>
          <a:prstGeom prst="roundRect">
            <a:avLst/>
          </a:prstGeom>
          <a:solidFill>
            <a:srgbClr val="E7E6E6">
              <a:lumMod val="90000"/>
            </a:srgbClr>
          </a:solidFill>
          <a:ln w="12700" cap="flat" cmpd="sng" algn="ctr">
            <a:solidFill>
              <a:sysClr val="window" lastClr="FFFFFF"/>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2" name="TextBox 31"/>
          <p:cNvSpPr txBox="1"/>
          <p:nvPr/>
        </p:nvSpPr>
        <p:spPr>
          <a:xfrm>
            <a:off x="2984155" y="4615005"/>
            <a:ext cx="273169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rPr>
              <a:t>Market development</a:t>
            </a:r>
          </a:p>
        </p:txBody>
      </p:sp>
      <p:sp>
        <p:nvSpPr>
          <p:cNvPr id="33" name="Rounded Rectangle 32"/>
          <p:cNvSpPr/>
          <p:nvPr/>
        </p:nvSpPr>
        <p:spPr>
          <a:xfrm>
            <a:off x="6557962" y="4574898"/>
            <a:ext cx="3810000" cy="1617739"/>
          </a:xfrm>
          <a:prstGeom prst="roundRect">
            <a:avLst/>
          </a:prstGeom>
          <a:solidFill>
            <a:srgbClr val="4472C4">
              <a:lumMod val="20000"/>
              <a:lumOff val="80000"/>
            </a:srgbClr>
          </a:solidFill>
          <a:ln w="12700" cap="flat" cmpd="sng" algn="ctr">
            <a:solidFill>
              <a:sysClr val="window" lastClr="FFFFFF"/>
            </a:solid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4" name="TextBox 33"/>
          <p:cNvSpPr txBox="1"/>
          <p:nvPr/>
        </p:nvSpPr>
        <p:spPr>
          <a:xfrm>
            <a:off x="7097113" y="4550423"/>
            <a:ext cx="273169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rPr>
              <a:t>Diversification</a:t>
            </a:r>
          </a:p>
        </p:txBody>
      </p:sp>
      <p:sp>
        <p:nvSpPr>
          <p:cNvPr id="35" name="Right Arrow 34"/>
          <p:cNvSpPr/>
          <p:nvPr/>
        </p:nvSpPr>
        <p:spPr>
          <a:xfrm>
            <a:off x="3078614" y="1903454"/>
            <a:ext cx="6628411" cy="533400"/>
          </a:xfrm>
          <a:prstGeom prst="rightArrow">
            <a:avLst/>
          </a:prstGeom>
          <a:solidFill>
            <a:srgbClr val="70AD47">
              <a:lumMod val="75000"/>
            </a:srgbClr>
          </a:solidFill>
          <a:ln w="12700" cap="flat" cmpd="sng" algn="ctr">
            <a:no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6" name="Down Arrow 35"/>
          <p:cNvSpPr/>
          <p:nvPr/>
        </p:nvSpPr>
        <p:spPr>
          <a:xfrm>
            <a:off x="1861640" y="2800604"/>
            <a:ext cx="618161" cy="3110544"/>
          </a:xfrm>
          <a:prstGeom prst="downArrow">
            <a:avLst/>
          </a:prstGeom>
          <a:solidFill>
            <a:srgbClr val="4472C4">
              <a:lumMod val="75000"/>
            </a:srgbClr>
          </a:solidFill>
          <a:ln w="12700" cap="flat" cmpd="sng" algn="ctr">
            <a:noFill/>
            <a:prstDash val="solid"/>
            <a:miter lim="800000"/>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7" name="TextBox 36"/>
          <p:cNvSpPr txBox="1"/>
          <p:nvPr/>
        </p:nvSpPr>
        <p:spPr>
          <a:xfrm rot="16200000">
            <a:off x="1333500" y="4118811"/>
            <a:ext cx="9906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ndara"/>
                <a:cs typeface="Candara"/>
              </a:rPr>
              <a:t>Market</a:t>
            </a:r>
          </a:p>
        </p:txBody>
      </p:sp>
      <p:sp>
        <p:nvSpPr>
          <p:cNvPr id="38" name="TextBox 37"/>
          <p:cNvSpPr txBox="1"/>
          <p:nvPr/>
        </p:nvSpPr>
        <p:spPr>
          <a:xfrm>
            <a:off x="5897515" y="1678131"/>
            <a:ext cx="9906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Candara"/>
                <a:cs typeface="Candara"/>
              </a:rPr>
              <a:t>Product</a:t>
            </a:r>
          </a:p>
        </p:txBody>
      </p:sp>
      <p:sp>
        <p:nvSpPr>
          <p:cNvPr id="39" name="TextBox 38"/>
          <p:cNvSpPr txBox="1"/>
          <p:nvPr/>
        </p:nvSpPr>
        <p:spPr>
          <a:xfrm>
            <a:off x="2514600" y="2282547"/>
            <a:ext cx="38100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2777998" y="2839188"/>
            <a:ext cx="3352800" cy="1569660"/>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Candara"/>
                <a:cs typeface="Candara"/>
              </a:rPr>
              <a:t>Easiest way to grow in a expanding </a:t>
            </a:r>
            <a:r>
              <a:rPr kumimoji="0" lang="en-US" sz="1600" b="0" i="0" u="none" strike="noStrike" kern="0" cap="none" spc="0" normalizeH="0" baseline="0" noProof="0" dirty="0" smtClean="0">
                <a:ln>
                  <a:noFill/>
                </a:ln>
                <a:solidFill>
                  <a:sysClr val="windowText" lastClr="000000"/>
                </a:solidFill>
                <a:effectLst/>
                <a:uLnTx/>
                <a:uFillTx/>
                <a:latin typeface="Candara"/>
                <a:cs typeface="Candara"/>
              </a:rPr>
              <a:t>market.</a:t>
            </a:r>
            <a:endParaRPr kumimoji="0" lang="en-US" sz="1600" b="0" i="0" u="none" strike="noStrike" kern="0" cap="none" spc="0" normalizeH="0" baseline="0" noProof="0" dirty="0">
              <a:ln>
                <a:noFill/>
              </a:ln>
              <a:solidFill>
                <a:sysClr val="windowText" lastClr="000000"/>
              </a:solidFill>
              <a:effectLst/>
              <a:uLnTx/>
              <a:uFillTx/>
              <a:latin typeface="Candara"/>
              <a:cs typeface="Candara"/>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Candara"/>
                <a:cs typeface="Candara"/>
              </a:rPr>
              <a:t>Can be increased by developing new </a:t>
            </a:r>
            <a:r>
              <a:rPr kumimoji="0" lang="en-US" sz="1600" b="0" i="0" u="none" strike="noStrike" kern="0" cap="none" spc="0" normalizeH="0" baseline="0" noProof="0" dirty="0" smtClean="0">
                <a:ln>
                  <a:noFill/>
                </a:ln>
                <a:solidFill>
                  <a:sysClr val="windowText" lastClr="000000"/>
                </a:solidFill>
                <a:effectLst/>
                <a:uLnTx/>
                <a:uFillTx/>
                <a:latin typeface="Candara"/>
                <a:cs typeface="Candara"/>
              </a:rPr>
              <a:t>applications. </a:t>
            </a:r>
            <a:endParaRPr kumimoji="0" lang="en-US" sz="1600" b="0" i="0" u="none" strike="noStrike" kern="0" cap="none" spc="0" normalizeH="0" baseline="0" noProof="0" dirty="0">
              <a:ln>
                <a:noFill/>
              </a:ln>
              <a:solidFill>
                <a:sysClr val="windowText" lastClr="000000"/>
              </a:solidFill>
              <a:effectLst/>
              <a:uLnTx/>
              <a:uFillTx/>
              <a:latin typeface="Candara"/>
              <a:cs typeface="Candara"/>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Candara"/>
                <a:cs typeface="Candara"/>
              </a:rPr>
              <a:t>Improved efficiency and no down time would be a great </a:t>
            </a:r>
            <a:r>
              <a:rPr kumimoji="0" lang="en-US" sz="1600" b="0" i="0" u="none" strike="noStrike" kern="0" cap="none" spc="0" normalizeH="0" baseline="0" noProof="0" dirty="0" smtClean="0">
                <a:ln>
                  <a:noFill/>
                </a:ln>
                <a:solidFill>
                  <a:sysClr val="windowText" lastClr="000000"/>
                </a:solidFill>
                <a:effectLst/>
                <a:uLnTx/>
                <a:uFillTx/>
                <a:latin typeface="Candara"/>
                <a:cs typeface="Candara"/>
              </a:rPr>
              <a:t>benefactor</a:t>
            </a:r>
            <a:endParaRPr kumimoji="0" lang="en-US" sz="1600" b="0" i="0" u="none" strike="noStrike" kern="0" cap="none" spc="0" normalizeH="0" baseline="0" noProof="0" dirty="0">
              <a:ln>
                <a:noFill/>
              </a:ln>
              <a:solidFill>
                <a:sysClr val="windowText" lastClr="000000"/>
              </a:solidFill>
              <a:effectLst/>
              <a:uLnTx/>
              <a:uFillTx/>
              <a:latin typeface="Candara"/>
              <a:cs typeface="Candara"/>
            </a:endParaRPr>
          </a:p>
        </p:txBody>
      </p:sp>
      <p:sp>
        <p:nvSpPr>
          <p:cNvPr id="41" name="TextBox 40"/>
          <p:cNvSpPr txBox="1"/>
          <p:nvPr/>
        </p:nvSpPr>
        <p:spPr>
          <a:xfrm>
            <a:off x="2743200" y="4949547"/>
            <a:ext cx="3352800" cy="1077218"/>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Candara"/>
                <a:cs typeface="Candara"/>
              </a:rPr>
              <a:t>BI tools to have a deeper insight into what consumer </a:t>
            </a:r>
            <a:r>
              <a:rPr kumimoji="0" lang="en-US" sz="1600" b="0" i="0" u="none" strike="noStrike" kern="0" cap="none" spc="0" normalizeH="0" baseline="0" noProof="0" dirty="0" smtClean="0">
                <a:ln>
                  <a:noFill/>
                </a:ln>
                <a:solidFill>
                  <a:sysClr val="windowText" lastClr="000000"/>
                </a:solidFill>
                <a:effectLst/>
                <a:uLnTx/>
                <a:uFillTx/>
                <a:latin typeface="Candara"/>
                <a:cs typeface="Candara"/>
              </a:rPr>
              <a:t>wants.</a:t>
            </a:r>
            <a:endParaRPr kumimoji="0" lang="en-US" sz="1600" b="0" i="0" u="none" strike="noStrike" kern="0" cap="none" spc="0" normalizeH="0" baseline="0" noProof="0" dirty="0">
              <a:ln>
                <a:noFill/>
              </a:ln>
              <a:solidFill>
                <a:sysClr val="windowText" lastClr="000000"/>
              </a:solidFill>
              <a:effectLst/>
              <a:uLnTx/>
              <a:uFillTx/>
              <a:latin typeface="Candara"/>
              <a:cs typeface="Candara"/>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Candara"/>
                <a:cs typeface="Candara"/>
              </a:rPr>
              <a:t>Tracking the condition and performance of these </a:t>
            </a:r>
            <a:r>
              <a:rPr kumimoji="0" lang="en-US" sz="1600" b="0" i="0" u="none" strike="noStrike" kern="0" cap="none" spc="0" normalizeH="0" baseline="0" noProof="0" dirty="0" smtClean="0">
                <a:ln>
                  <a:noFill/>
                </a:ln>
                <a:solidFill>
                  <a:sysClr val="windowText" lastClr="000000"/>
                </a:solidFill>
                <a:effectLst/>
                <a:uLnTx/>
                <a:uFillTx/>
                <a:latin typeface="Candara"/>
                <a:cs typeface="Candara"/>
              </a:rPr>
              <a:t>assets.</a:t>
            </a:r>
            <a:endParaRPr kumimoji="0" lang="en-US" sz="1600" b="0" i="0" u="none" strike="noStrike" kern="0" cap="none" spc="0" normalizeH="0" baseline="0" noProof="0" dirty="0">
              <a:ln>
                <a:noFill/>
              </a:ln>
              <a:solidFill>
                <a:sysClr val="windowText" lastClr="000000"/>
              </a:solidFill>
              <a:effectLst/>
              <a:uLnTx/>
              <a:uFillTx/>
              <a:latin typeface="Candara"/>
              <a:cs typeface="Candara"/>
            </a:endParaRPr>
          </a:p>
        </p:txBody>
      </p:sp>
      <p:sp>
        <p:nvSpPr>
          <p:cNvPr id="42" name="TextBox 41"/>
          <p:cNvSpPr txBox="1"/>
          <p:nvPr/>
        </p:nvSpPr>
        <p:spPr>
          <a:xfrm>
            <a:off x="6786562" y="2933918"/>
            <a:ext cx="3352800" cy="1323439"/>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Candara"/>
                <a:cs typeface="Candara"/>
              </a:rPr>
              <a:t>Increased data analytics of the customers wants and </a:t>
            </a:r>
            <a:r>
              <a:rPr kumimoji="0" lang="en-US" sz="1600" b="0" i="0" u="none" strike="noStrike" kern="0" cap="none" spc="0" normalizeH="0" baseline="0" noProof="0" dirty="0" smtClean="0">
                <a:ln>
                  <a:noFill/>
                </a:ln>
                <a:solidFill>
                  <a:sysClr val="windowText" lastClr="000000"/>
                </a:solidFill>
                <a:effectLst/>
                <a:uLnTx/>
                <a:uFillTx/>
                <a:latin typeface="Candara"/>
                <a:cs typeface="Candara"/>
              </a:rPr>
              <a:t>needs.</a:t>
            </a:r>
            <a:endParaRPr kumimoji="0" lang="en-US" sz="1600" b="0" i="0" u="none" strike="noStrike" kern="0" cap="none" spc="0" normalizeH="0" baseline="0" noProof="0" dirty="0">
              <a:ln>
                <a:noFill/>
              </a:ln>
              <a:solidFill>
                <a:sysClr val="windowText" lastClr="000000"/>
              </a:solidFill>
              <a:effectLst/>
              <a:uLnTx/>
              <a:uFillTx/>
              <a:latin typeface="Candara"/>
              <a:cs typeface="Candara"/>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Candara"/>
                <a:cs typeface="Candara"/>
              </a:rPr>
              <a:t>This helps in the change of modifying the needs to the </a:t>
            </a:r>
            <a:r>
              <a:rPr kumimoji="0" lang="en-US" sz="1600" b="0" i="0" u="none" strike="noStrike" kern="0" cap="none" spc="0" normalizeH="0" baseline="0" noProof="0" dirty="0" smtClean="0">
                <a:ln>
                  <a:noFill/>
                </a:ln>
                <a:solidFill>
                  <a:sysClr val="windowText" lastClr="000000"/>
                </a:solidFill>
                <a:effectLst/>
                <a:uLnTx/>
                <a:uFillTx/>
                <a:latin typeface="Candara"/>
                <a:cs typeface="Candara"/>
              </a:rPr>
              <a:t>consumer.</a:t>
            </a:r>
            <a:endParaRPr kumimoji="0" lang="en-US" sz="1600" b="0" i="0" u="none" strike="noStrike" kern="0" cap="none" spc="0" normalizeH="0" baseline="0" noProof="0" dirty="0">
              <a:ln>
                <a:noFill/>
              </a:ln>
              <a:solidFill>
                <a:sysClr val="windowText" lastClr="000000"/>
              </a:solidFill>
              <a:effectLst/>
              <a:uLnTx/>
              <a:uFillTx/>
              <a:latin typeface="Candara"/>
              <a:cs typeface="Candara"/>
            </a:endParaRPr>
          </a:p>
        </p:txBody>
      </p:sp>
      <p:sp>
        <p:nvSpPr>
          <p:cNvPr id="43" name="TextBox 42"/>
          <p:cNvSpPr txBox="1"/>
          <p:nvPr/>
        </p:nvSpPr>
        <p:spPr>
          <a:xfrm>
            <a:off x="6786562" y="4857271"/>
            <a:ext cx="3352800" cy="1323439"/>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Candara"/>
                <a:cs typeface="Candara"/>
              </a:rPr>
              <a:t>New partners, new technologies, new assets and new data streams are </a:t>
            </a:r>
            <a:r>
              <a:rPr kumimoji="0" lang="en-US" sz="1600" b="0" i="0" u="none" strike="noStrike" kern="0" cap="none" spc="0" normalizeH="0" baseline="0" noProof="0" dirty="0" smtClean="0">
                <a:ln>
                  <a:noFill/>
                </a:ln>
                <a:solidFill>
                  <a:sysClr val="windowText" lastClr="000000"/>
                </a:solidFill>
                <a:effectLst/>
                <a:uLnTx/>
                <a:uFillTx/>
                <a:latin typeface="Candara"/>
                <a:cs typeface="Candara"/>
              </a:rPr>
              <a:t>formed.</a:t>
            </a:r>
            <a:endParaRPr kumimoji="0" lang="en-US" sz="1600" b="0" i="0" u="none" strike="noStrike" kern="0" cap="none" spc="0" normalizeH="0" baseline="0" noProof="0" dirty="0">
              <a:ln>
                <a:noFill/>
              </a:ln>
              <a:solidFill>
                <a:sysClr val="windowText" lastClr="000000"/>
              </a:solidFill>
              <a:effectLst/>
              <a:uLnTx/>
              <a:uFillTx/>
              <a:latin typeface="Candara"/>
              <a:cs typeface="Candara"/>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Candara"/>
                <a:cs typeface="Candara"/>
              </a:rPr>
              <a:t>Asset monitoring helps to transform the business </a:t>
            </a:r>
            <a:r>
              <a:rPr kumimoji="0" lang="en-US" sz="1600" b="0" i="0" u="none" strike="noStrike" kern="0" cap="none" spc="0" normalizeH="0" baseline="0" noProof="0" dirty="0" smtClean="0">
                <a:ln>
                  <a:noFill/>
                </a:ln>
                <a:solidFill>
                  <a:sysClr val="windowText" lastClr="000000"/>
                </a:solidFill>
                <a:effectLst/>
                <a:uLnTx/>
                <a:uFillTx/>
                <a:latin typeface="Candara"/>
                <a:cs typeface="Candara"/>
              </a:rPr>
              <a:t>models.</a:t>
            </a:r>
            <a:endParaRPr kumimoji="0" lang="en-US" sz="1600" b="0" i="0" u="none" strike="noStrike" kern="0" cap="none" spc="0" normalizeH="0" baseline="0" noProof="0" dirty="0">
              <a:ln>
                <a:noFill/>
              </a:ln>
              <a:solidFill>
                <a:sysClr val="windowText" lastClr="000000"/>
              </a:solidFill>
              <a:effectLst/>
              <a:uLnTx/>
              <a:uFillTx/>
              <a:latin typeface="Candara"/>
              <a:cs typeface="Candara"/>
            </a:endParaRPr>
          </a:p>
        </p:txBody>
      </p:sp>
      <p:sp>
        <p:nvSpPr>
          <p:cNvPr id="3" name="Slide Number Placeholder 2"/>
          <p:cNvSpPr>
            <a:spLocks noGrp="1"/>
          </p:cNvSpPr>
          <p:nvPr>
            <p:ph type="sldNum" sz="quarter" idx="12"/>
          </p:nvPr>
        </p:nvSpPr>
        <p:spPr/>
        <p:txBody>
          <a:bodyPr/>
          <a:lstStyle/>
          <a:p>
            <a:pPr>
              <a:buClr>
                <a:schemeClr val="dk1"/>
              </a:buClr>
              <a:buSzPct val="25000"/>
            </a:pPr>
            <a:fld id="{00000000-1234-1234-1234-123412341234}" type="slidenum">
              <a:rPr lang="en" smtClean="0"/>
              <a:pPr>
                <a:buClr>
                  <a:schemeClr val="dk1"/>
                </a:buClr>
                <a:buSzPct val="25000"/>
              </a:pPr>
              <a:t>9</a:t>
            </a:fld>
            <a:endParaRPr lang="en"/>
          </a:p>
        </p:txBody>
      </p:sp>
      <p:sp>
        <p:nvSpPr>
          <p:cNvPr id="4" name="Footer Placeholder 3"/>
          <p:cNvSpPr>
            <a:spLocks noGrp="1"/>
          </p:cNvSpPr>
          <p:nvPr>
            <p:ph type="ftr" sz="quarter" idx="11"/>
          </p:nvPr>
        </p:nvSpPr>
        <p:spPr/>
        <p:txBody>
          <a:bodyPr/>
          <a:lstStyle/>
          <a:p>
            <a:r>
              <a:rPr lang="en-US" dirty="0" smtClean="0">
                <a:latin typeface="Candara"/>
                <a:cs typeface="Candara"/>
              </a:rPr>
              <a:t>© 2015 Stevens Institute of Technology</a:t>
            </a:r>
            <a:endParaRPr lang="en-US" dirty="0">
              <a:latin typeface="Candara"/>
              <a:cs typeface="Candara"/>
            </a:endParaRPr>
          </a:p>
        </p:txBody>
      </p:sp>
    </p:spTree>
    <p:extLst>
      <p:ext uri="{BB962C8B-B14F-4D97-AF65-F5344CB8AC3E}">
        <p14:creationId xmlns:p14="http://schemas.microsoft.com/office/powerpoint/2010/main" val="142106724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Retrospect">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910</TotalTime>
  <Words>1827</Words>
  <Application>Microsoft Macintosh PowerPoint</Application>
  <PresentationFormat>Custom</PresentationFormat>
  <Paragraphs>624</Paragraphs>
  <Slides>28</Slides>
  <Notes>5</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0" baseType="lpstr">
      <vt:lpstr>Retrospect</vt:lpstr>
      <vt:lpstr>Document</vt:lpstr>
      <vt:lpstr>Developing Data Warehousing &amp; Business Intelligence System </vt:lpstr>
      <vt:lpstr>Contents</vt:lpstr>
      <vt:lpstr>Company Profile</vt:lpstr>
      <vt:lpstr>Business Dimensional Lifecycle</vt:lpstr>
      <vt:lpstr>High Level Bus Matrix</vt:lpstr>
      <vt:lpstr>Opportunity Matrix</vt:lpstr>
      <vt:lpstr>Prioritization Grid</vt:lpstr>
      <vt:lpstr>Detailed Bus Matrix</vt:lpstr>
      <vt:lpstr>Ansoff Matrix for Opportunities - Sales</vt:lpstr>
      <vt:lpstr>Steps To Dimensional Modelling</vt:lpstr>
      <vt:lpstr>Logical Fact Table Diagram</vt:lpstr>
      <vt:lpstr>Detailed Fact Table</vt:lpstr>
      <vt:lpstr>High End Data Model</vt:lpstr>
      <vt:lpstr>Aggregate Table</vt:lpstr>
      <vt:lpstr>Dimensional Table Detailed Diagram: Trip Details table</vt:lpstr>
      <vt:lpstr>Dimensional Table Detailed Diagram: Trip Details table</vt:lpstr>
      <vt:lpstr>Citi Bike’s Cube</vt:lpstr>
      <vt:lpstr>Citi Bike’s Cube – Drill Down</vt:lpstr>
      <vt:lpstr>Citi Bike’s Cube - Slicing &amp; Dicing </vt:lpstr>
      <vt:lpstr>BI Portals and Dashboards</vt:lpstr>
      <vt:lpstr>BI Portals and Dashboards(Cont’d)</vt:lpstr>
      <vt:lpstr>BI Portals and Dashboards</vt:lpstr>
      <vt:lpstr>BI Portals and Dashboards(Cont’d)</vt:lpstr>
      <vt:lpstr>BI Portals and Dashboards(Cont’d)</vt:lpstr>
      <vt:lpstr>User &amp; Task Analysis</vt:lpstr>
      <vt:lpstr>Conclusion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Joseph Morabito</cp:lastModifiedBy>
  <cp:revision>96</cp:revision>
  <dcterms:modified xsi:type="dcterms:W3CDTF">2015-05-16T17:50:45Z</dcterms:modified>
</cp:coreProperties>
</file>